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0"/>
  </p:notesMasterIdLst>
  <p:handoutMasterIdLst>
    <p:handoutMasterId r:id="rId21"/>
  </p:handoutMasterIdLst>
  <p:sldIdLst>
    <p:sldId id="292" r:id="rId5"/>
    <p:sldId id="291" r:id="rId6"/>
    <p:sldId id="302" r:id="rId7"/>
    <p:sldId id="294" r:id="rId8"/>
    <p:sldId id="299" r:id="rId9"/>
    <p:sldId id="301" r:id="rId10"/>
    <p:sldId id="296" r:id="rId11"/>
    <p:sldId id="297" r:id="rId12"/>
    <p:sldId id="303" r:id="rId13"/>
    <p:sldId id="304" r:id="rId14"/>
    <p:sldId id="305" r:id="rId15"/>
    <p:sldId id="257" r:id="rId16"/>
    <p:sldId id="306" r:id="rId17"/>
    <p:sldId id="300" r:id="rId18"/>
    <p:sldId id="293" r:id="rId1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a Cava" initials="EC" lastIdx="1" clrIdx="0">
    <p:extLst>
      <p:ext uri="{19B8F6BF-5375-455C-9EA6-DF929625EA0E}">
        <p15:presenceInfo xmlns:p15="http://schemas.microsoft.com/office/powerpoint/2012/main" userId="S-1-5-21-130446850-710069850-4294149464-22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82"/>
    <a:srgbClr val="2D4F9B"/>
    <a:srgbClr val="E15CBD"/>
    <a:srgbClr val="7D99D9"/>
    <a:srgbClr val="69BFC9"/>
    <a:srgbClr val="7D8150"/>
    <a:srgbClr val="F3E068"/>
    <a:srgbClr val="E98B0D"/>
    <a:srgbClr val="00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69" autoAdjust="0"/>
    <p:restoredTop sz="94639" autoAdjust="0"/>
  </p:normalViewPr>
  <p:slideViewPr>
    <p:cSldViewPr snapToGrid="0">
      <p:cViewPr varScale="1">
        <p:scale>
          <a:sx n="107" d="100"/>
          <a:sy n="107" d="100"/>
        </p:scale>
        <p:origin x="132" y="23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23/10/2024</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23/10/2024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23/10/2024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23/10/2024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23/10/2024</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23/10/2024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23/10/2024</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23/10/2024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23/10/2024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23/10/2024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23/10/2024</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23/10/2024</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23/10/2024</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17366" y="3841"/>
            <a:ext cx="127212" cy="6858000"/>
          </a:xfrm>
          <a:prstGeom prst="rect">
            <a:avLst/>
          </a:prstGeom>
          <a:solidFill>
            <a:srgbClr val="69B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23/10/2024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2D4F9B"/>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21381" y="-1345"/>
            <a:ext cx="137546" cy="6858000"/>
          </a:xfrm>
          <a:prstGeom prst="rect">
            <a:avLst/>
          </a:prstGeom>
          <a:solidFill>
            <a:srgbClr val="E15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5D2A314-8916-BA07-A9ED-B76E11534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 y="0"/>
            <a:ext cx="482203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23/10/2024</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FC419-107B-433B-ABEF-164CAD2FA7C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A69C813F-A765-4400-B7DB-1C6B959B3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2C7D9771-CCDC-4605-8715-3A55AB7434DA}"/>
              </a:ext>
            </a:extLst>
          </p:cNvPr>
          <p:cNvSpPr>
            <a:spLocks noGrp="1"/>
          </p:cNvSpPr>
          <p:nvPr>
            <p:ph type="dt" sz="half" idx="10"/>
          </p:nvPr>
        </p:nvSpPr>
        <p:spPr/>
        <p:txBody>
          <a:bodyPr/>
          <a:lstStyle/>
          <a:p>
            <a:fld id="{6CC1E593-2B96-4BE5-BBB1-1D52779BF92F}" type="datetimeFigureOut">
              <a:rPr lang="en-GB" smtClean="0"/>
              <a:t>23/10/2024</a:t>
            </a:fld>
            <a:endParaRPr lang="en-GB"/>
          </a:p>
        </p:txBody>
      </p:sp>
      <p:sp>
        <p:nvSpPr>
          <p:cNvPr id="5" name="Segnaposto piè di pagina 4">
            <a:extLst>
              <a:ext uri="{FF2B5EF4-FFF2-40B4-BE49-F238E27FC236}">
                <a16:creationId xmlns:a16="http://schemas.microsoft.com/office/drawing/2014/main" id="{59B15863-ED22-48F8-B94F-3E329D5A451A}"/>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03CA1CE-8FB9-4CCE-B1DF-DEC8F58E48DF}"/>
              </a:ext>
            </a:extLst>
          </p:cNvPr>
          <p:cNvSpPr>
            <a:spLocks noGrp="1"/>
          </p:cNvSpPr>
          <p:nvPr>
            <p:ph type="sldNum" sz="quarter" idx="12"/>
          </p:nvPr>
        </p:nvSpPr>
        <p:spPr/>
        <p:txBody>
          <a:bodyPr/>
          <a:lstStyle/>
          <a:p>
            <a:fld id="{B8FE6B3F-E179-4596-A79D-3D14A2C86007}" type="slidenum">
              <a:rPr lang="en-GB" smtClean="0"/>
              <a:t>‹N›</a:t>
            </a:fld>
            <a:endParaRPr lang="en-GB"/>
          </a:p>
        </p:txBody>
      </p:sp>
    </p:spTree>
    <p:extLst>
      <p:ext uri="{BB962C8B-B14F-4D97-AF65-F5344CB8AC3E}">
        <p14:creationId xmlns:p14="http://schemas.microsoft.com/office/powerpoint/2010/main" val="407572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23/10/2024</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23/10/2024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23/10/2024</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23/10/2024</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23/10/2024</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23/10/2024</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23/10/2024</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journals.lww.com/aswcjournal/toc/2019/10000" TargetMode="External"/><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hyperlink" Target="https://doi.org/10.7759/cureus.146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249333" y="758952"/>
            <a:ext cx="6824134" cy="3584448"/>
          </a:xfrm>
        </p:spPr>
        <p:txBody>
          <a:bodyPr>
            <a:noAutofit/>
          </a:bodyPr>
          <a:lstStyle/>
          <a:p>
            <a:r>
              <a:rPr lang="it-IT" sz="4000" dirty="0"/>
              <a:t>IO SENZA CAPELLI</a:t>
            </a:r>
            <a:br>
              <a:rPr lang="it-IT" sz="4000" dirty="0"/>
            </a:br>
            <a:br>
              <a:rPr lang="it-IT" sz="4000" dirty="0"/>
            </a:br>
            <a:r>
              <a:rPr lang="it-IT" sz="4000" dirty="0"/>
              <a:t>Alopecia/</a:t>
            </a:r>
            <a:r>
              <a:rPr lang="it-IT" sz="4000" dirty="0" err="1"/>
              <a:t>Telogen</a:t>
            </a:r>
            <a:r>
              <a:rPr lang="it-IT" sz="4000" dirty="0"/>
              <a:t> </a:t>
            </a:r>
            <a:r>
              <a:rPr lang="it-IT" sz="4000" dirty="0" err="1"/>
              <a:t>Effluvium</a:t>
            </a:r>
            <a:r>
              <a:rPr lang="it-IT" sz="4000" dirty="0"/>
              <a:t> </a:t>
            </a:r>
            <a:br>
              <a:rPr lang="it-IT" sz="4000" dirty="0"/>
            </a:br>
            <a:br>
              <a:rPr lang="it-IT" sz="4000" dirty="0"/>
            </a:br>
            <a:r>
              <a:rPr lang="it-IT" sz="4000" dirty="0"/>
              <a:t>INQUADRAMENTO E DIAGNOSI</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249333" y="5253566"/>
            <a:ext cx="5909118" cy="1279652"/>
          </a:xfrm>
        </p:spPr>
        <p:txBody>
          <a:bodyPr>
            <a:normAutofit fontScale="77500" lnSpcReduction="20000"/>
          </a:bodyPr>
          <a:lstStyle/>
          <a:p>
            <a:r>
              <a:rPr lang="it-IT" sz="2800" b="1" cap="none" dirty="0">
                <a:solidFill>
                  <a:srgbClr val="FFC000"/>
                </a:solidFill>
              </a:rPr>
              <a:t>Edda CAVA </a:t>
            </a:r>
            <a:r>
              <a:rPr lang="it-IT" sz="2800" b="1" cap="none" dirty="0" err="1">
                <a:solidFill>
                  <a:srgbClr val="FFC000"/>
                </a:solidFill>
              </a:rPr>
              <a:t>Md,phd</a:t>
            </a:r>
            <a:endParaRPr lang="it-IT" sz="2800" b="1" cap="none" dirty="0">
              <a:solidFill>
                <a:srgbClr val="FFC000"/>
              </a:solidFill>
            </a:endParaRPr>
          </a:p>
          <a:p>
            <a:r>
              <a:rPr lang="it-IT" sz="2800" b="1" cap="none" dirty="0">
                <a:solidFill>
                  <a:srgbClr val="FFC000"/>
                </a:solidFill>
              </a:rPr>
              <a:t>UOSD Dietologia E Nutrizione,  Azienda Ospedaliera S. Camillo Forlanini , Roma</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414430" y="127970"/>
            <a:ext cx="11456272"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BAR-SITE</a:t>
            </a:r>
          </a:p>
        </p:txBody>
      </p:sp>
      <p:pic>
        <p:nvPicPr>
          <p:cNvPr id="7" name="Immagine 6">
            <a:extLst>
              <a:ext uri="{FF2B5EF4-FFF2-40B4-BE49-F238E27FC236}">
                <a16:creationId xmlns:a16="http://schemas.microsoft.com/office/drawing/2014/main" id="{CD1F5D89-9162-4D9A-9A61-0627A1841234}"/>
              </a:ext>
            </a:extLst>
          </p:cNvPr>
          <p:cNvPicPr>
            <a:picLocks noChangeAspect="1"/>
          </p:cNvPicPr>
          <p:nvPr/>
        </p:nvPicPr>
        <p:blipFill rotWithShape="1">
          <a:blip r:embed="rId2"/>
          <a:srcRect t="23628"/>
          <a:stretch/>
        </p:blipFill>
        <p:spPr>
          <a:xfrm>
            <a:off x="9861768" y="6496477"/>
            <a:ext cx="2145437" cy="295315"/>
          </a:xfrm>
          <a:prstGeom prst="rect">
            <a:avLst/>
          </a:prstGeom>
        </p:spPr>
      </p:pic>
      <p:sp>
        <p:nvSpPr>
          <p:cNvPr id="9" name="CasellaDiTesto 8">
            <a:extLst>
              <a:ext uri="{FF2B5EF4-FFF2-40B4-BE49-F238E27FC236}">
                <a16:creationId xmlns:a16="http://schemas.microsoft.com/office/drawing/2014/main" id="{6BBD6BEC-C539-4747-8F81-071F653805DE}"/>
              </a:ext>
            </a:extLst>
          </p:cNvPr>
          <p:cNvSpPr txBox="1"/>
          <p:nvPr/>
        </p:nvSpPr>
        <p:spPr>
          <a:xfrm>
            <a:off x="461176" y="1543743"/>
            <a:ext cx="3456399" cy="3693319"/>
          </a:xfrm>
          <a:prstGeom prst="rect">
            <a:avLst/>
          </a:prstGeom>
          <a:noFill/>
          <a:ln w="15875">
            <a:solidFill>
              <a:srgbClr val="E15CBD"/>
            </a:solidFill>
          </a:ln>
        </p:spPr>
        <p:txBody>
          <a:bodyPr wrap="square">
            <a:spAutoFit/>
          </a:bodyPr>
          <a:lstStyle/>
          <a:p>
            <a:r>
              <a:rPr lang="en-GB" b="1" i="1" dirty="0">
                <a:solidFill>
                  <a:schemeClr val="accent1"/>
                </a:solidFill>
                <a:effectLst/>
              </a:rPr>
              <a:t>CARATTERISTICHE</a:t>
            </a:r>
          </a:p>
          <a:p>
            <a:r>
              <a:rPr lang="en-GB" b="1" i="1" dirty="0">
                <a:solidFill>
                  <a:schemeClr val="accent1"/>
                </a:solidFill>
                <a:ea typeface="Calibri" panose="020F0502020204030204" pitchFamily="34" charset="0"/>
                <a:cs typeface="Calibri" panose="020F0502020204030204" pitchFamily="34" charset="0"/>
              </a:rPr>
              <a:t>↑</a:t>
            </a:r>
            <a:r>
              <a:rPr lang="en-GB" b="1" i="1" dirty="0">
                <a:solidFill>
                  <a:schemeClr val="accent1"/>
                </a:solidFill>
              </a:rPr>
              <a:t>hair-loss</a:t>
            </a:r>
          </a:p>
          <a:p>
            <a:endParaRPr lang="en-GB" b="1" i="1" dirty="0">
              <a:solidFill>
                <a:schemeClr val="accent1"/>
              </a:solidFill>
              <a:effectLst/>
            </a:endParaRPr>
          </a:p>
          <a:p>
            <a:r>
              <a:rPr lang="en-GB" b="1" i="1" dirty="0">
                <a:solidFill>
                  <a:schemeClr val="accent1"/>
                </a:solidFill>
                <a:effectLst/>
              </a:rPr>
              <a:t>Donne- Giovani</a:t>
            </a:r>
          </a:p>
          <a:p>
            <a:endParaRPr lang="en-GB" b="1" i="1" dirty="0">
              <a:solidFill>
                <a:schemeClr val="accent1"/>
              </a:solidFill>
              <a:effectLst/>
              <a:sym typeface="Wingdings" panose="05000000000000000000" pitchFamily="2" charset="2"/>
            </a:endParaRPr>
          </a:p>
          <a:p>
            <a:pPr marL="285750" indent="-285750">
              <a:buFont typeface="Arial" panose="020B0604020202020204" pitchFamily="34" charset="0"/>
              <a:buChar char="•"/>
            </a:pPr>
            <a:r>
              <a:rPr lang="en-GB" dirty="0" err="1">
                <a:solidFill>
                  <a:srgbClr val="3B3030"/>
                </a:solidFill>
              </a:rPr>
              <a:t>Maggior</a:t>
            </a:r>
            <a:r>
              <a:rPr lang="en-GB" dirty="0">
                <a:solidFill>
                  <a:srgbClr val="3B3030"/>
                </a:solidFill>
              </a:rPr>
              <a:t> calo </a:t>
            </a:r>
            <a:r>
              <a:rPr lang="en-GB" dirty="0" err="1">
                <a:solidFill>
                  <a:srgbClr val="3B3030"/>
                </a:solidFill>
              </a:rPr>
              <a:t>ponderale</a:t>
            </a:r>
            <a:r>
              <a:rPr lang="en-GB" dirty="0">
                <a:solidFill>
                  <a:srgbClr val="3B3030"/>
                </a:solidFill>
              </a:rPr>
              <a:t> </a:t>
            </a:r>
          </a:p>
          <a:p>
            <a:pPr marL="285750" indent="-285750">
              <a:buFont typeface="Arial" panose="020B0604020202020204" pitchFamily="34" charset="0"/>
              <a:buChar char="•"/>
            </a:pPr>
            <a:r>
              <a:rPr lang="en-GB" dirty="0">
                <a:solidFill>
                  <a:srgbClr val="3B3030"/>
                </a:solidFill>
              </a:rPr>
              <a:t>Minor </a:t>
            </a:r>
            <a:r>
              <a:rPr lang="en-GB" dirty="0" err="1">
                <a:solidFill>
                  <a:srgbClr val="3B3030"/>
                </a:solidFill>
              </a:rPr>
              <a:t>apporto</a:t>
            </a:r>
            <a:r>
              <a:rPr lang="en-GB" dirty="0">
                <a:solidFill>
                  <a:srgbClr val="3B3030"/>
                </a:solidFill>
              </a:rPr>
              <a:t> </a:t>
            </a:r>
            <a:r>
              <a:rPr lang="en-GB" dirty="0" err="1">
                <a:solidFill>
                  <a:srgbClr val="3B3030"/>
                </a:solidFill>
              </a:rPr>
              <a:t>calorico</a:t>
            </a:r>
            <a:r>
              <a:rPr lang="en-GB" dirty="0">
                <a:solidFill>
                  <a:srgbClr val="3B3030"/>
                </a:solidFill>
              </a:rPr>
              <a:t> e </a:t>
            </a:r>
            <a:r>
              <a:rPr lang="en-GB" dirty="0" err="1">
                <a:solidFill>
                  <a:srgbClr val="3B3030"/>
                </a:solidFill>
              </a:rPr>
              <a:t>proteico</a:t>
            </a:r>
            <a:r>
              <a:rPr lang="en-GB" dirty="0">
                <a:solidFill>
                  <a:srgbClr val="3B3030"/>
                </a:solidFill>
              </a:rPr>
              <a:t> (ST)</a:t>
            </a:r>
          </a:p>
          <a:p>
            <a:pPr marL="285750" indent="-285750">
              <a:buFont typeface="Arial" panose="020B0604020202020204" pitchFamily="34" charset="0"/>
              <a:buChar char="•"/>
            </a:pPr>
            <a:r>
              <a:rPr lang="en-GB" dirty="0">
                <a:solidFill>
                  <a:srgbClr val="3B3030"/>
                </a:solidFill>
              </a:rPr>
              <a:t>EE </a:t>
            </a:r>
            <a:r>
              <a:rPr lang="en-GB" dirty="0" err="1">
                <a:solidFill>
                  <a:srgbClr val="3B3030"/>
                </a:solidFill>
              </a:rPr>
              <a:t>sia</a:t>
            </a:r>
            <a:r>
              <a:rPr lang="en-GB" dirty="0">
                <a:solidFill>
                  <a:srgbClr val="3B3030"/>
                </a:solidFill>
              </a:rPr>
              <a:t> ST </a:t>
            </a:r>
            <a:r>
              <a:rPr lang="en-GB" dirty="0" err="1">
                <a:solidFill>
                  <a:srgbClr val="3B3030"/>
                </a:solidFill>
              </a:rPr>
              <a:t>che</a:t>
            </a:r>
            <a:r>
              <a:rPr lang="en-GB" dirty="0">
                <a:solidFill>
                  <a:srgbClr val="3B3030"/>
                </a:solidFill>
              </a:rPr>
              <a:t> LT: </a:t>
            </a:r>
          </a:p>
          <a:p>
            <a:r>
              <a:rPr lang="en-GB" dirty="0">
                <a:solidFill>
                  <a:srgbClr val="3B3030"/>
                </a:solidFill>
                <a:ea typeface="Calibri" panose="020F0502020204030204" pitchFamily="34" charset="0"/>
                <a:cs typeface="Calibri" panose="020F0502020204030204" pitchFamily="34" charset="0"/>
              </a:rPr>
              <a:t>↓</a:t>
            </a:r>
            <a:r>
              <a:rPr lang="en-GB" dirty="0">
                <a:solidFill>
                  <a:srgbClr val="3B3030"/>
                </a:solidFill>
              </a:rPr>
              <a:t> urea, </a:t>
            </a:r>
            <a:r>
              <a:rPr lang="en-GB" dirty="0" err="1">
                <a:solidFill>
                  <a:srgbClr val="3B3030"/>
                </a:solidFill>
              </a:rPr>
              <a:t>creatinina</a:t>
            </a:r>
            <a:r>
              <a:rPr lang="en-GB" dirty="0">
                <a:solidFill>
                  <a:srgbClr val="3B3030"/>
                </a:solidFill>
              </a:rPr>
              <a:t>, </a:t>
            </a:r>
            <a:r>
              <a:rPr lang="en-GB" dirty="0" err="1">
                <a:solidFill>
                  <a:srgbClr val="3B3030"/>
                </a:solidFill>
              </a:rPr>
              <a:t>acido</a:t>
            </a:r>
            <a:r>
              <a:rPr lang="en-GB" dirty="0">
                <a:solidFill>
                  <a:srgbClr val="3B3030"/>
                </a:solidFill>
              </a:rPr>
              <a:t> </a:t>
            </a:r>
            <a:r>
              <a:rPr lang="en-GB" dirty="0" err="1">
                <a:solidFill>
                  <a:srgbClr val="3B3030"/>
                </a:solidFill>
              </a:rPr>
              <a:t>urico</a:t>
            </a:r>
            <a:r>
              <a:rPr lang="en-GB" dirty="0">
                <a:solidFill>
                  <a:srgbClr val="3B3030"/>
                </a:solidFill>
              </a:rPr>
              <a:t>, </a:t>
            </a:r>
            <a:r>
              <a:rPr lang="en-GB" dirty="0" err="1">
                <a:solidFill>
                  <a:srgbClr val="3B3030"/>
                </a:solidFill>
              </a:rPr>
              <a:t>prealbumina</a:t>
            </a:r>
            <a:endParaRPr lang="en-GB" dirty="0">
              <a:solidFill>
                <a:srgbClr val="3B3030"/>
              </a:solidFill>
            </a:endParaRPr>
          </a:p>
          <a:p>
            <a:r>
              <a:rPr lang="en-GB" dirty="0">
                <a:solidFill>
                  <a:srgbClr val="3B3030"/>
                </a:solidFill>
                <a:ea typeface="Calibri" panose="020F0502020204030204" pitchFamily="34" charset="0"/>
                <a:cs typeface="Calibri" panose="020F0502020204030204" pitchFamily="34" charset="0"/>
              </a:rPr>
              <a:t>↓ </a:t>
            </a:r>
            <a:r>
              <a:rPr lang="en-GB" dirty="0" err="1">
                <a:solidFill>
                  <a:srgbClr val="3B3030"/>
                </a:solidFill>
                <a:ea typeface="Calibri" panose="020F0502020204030204" pitchFamily="34" charset="0"/>
                <a:cs typeface="Calibri" panose="020F0502020204030204" pitchFamily="34" charset="0"/>
              </a:rPr>
              <a:t>f</a:t>
            </a:r>
            <a:r>
              <a:rPr lang="en-GB" dirty="0" err="1">
                <a:solidFill>
                  <a:srgbClr val="3B3030"/>
                </a:solidFill>
              </a:rPr>
              <a:t>erritina</a:t>
            </a:r>
            <a:r>
              <a:rPr lang="en-GB" dirty="0">
                <a:solidFill>
                  <a:srgbClr val="3B3030"/>
                </a:solidFill>
              </a:rPr>
              <a:t>, </a:t>
            </a:r>
            <a:r>
              <a:rPr lang="en-GB" dirty="0" err="1">
                <a:solidFill>
                  <a:srgbClr val="3B3030"/>
                </a:solidFill>
              </a:rPr>
              <a:t>emoglobina</a:t>
            </a:r>
            <a:endParaRPr lang="en-GB" dirty="0">
              <a:solidFill>
                <a:srgbClr val="3B3030"/>
              </a:solidFill>
            </a:endParaRPr>
          </a:p>
          <a:p>
            <a:endParaRPr lang="en-GB" b="1" i="1" dirty="0">
              <a:solidFill>
                <a:schemeClr val="accent1"/>
              </a:solidFill>
              <a:effectLst/>
              <a:latin typeface="Fira Sans" panose="020B0604020202020204" pitchFamily="34" charset="0"/>
            </a:endParaRPr>
          </a:p>
        </p:txBody>
      </p:sp>
      <p:sp>
        <p:nvSpPr>
          <p:cNvPr id="11" name="CasellaDiTesto 10">
            <a:extLst>
              <a:ext uri="{FF2B5EF4-FFF2-40B4-BE49-F238E27FC236}">
                <a16:creationId xmlns:a16="http://schemas.microsoft.com/office/drawing/2014/main" id="{79C6DC4B-B06C-498A-9F23-FC18AD30B280}"/>
              </a:ext>
            </a:extLst>
          </p:cNvPr>
          <p:cNvSpPr txBox="1"/>
          <p:nvPr/>
        </p:nvSpPr>
        <p:spPr>
          <a:xfrm>
            <a:off x="461176" y="5369632"/>
            <a:ext cx="3456399" cy="1200329"/>
          </a:xfrm>
          <a:prstGeom prst="rect">
            <a:avLst/>
          </a:prstGeom>
          <a:noFill/>
          <a:ln>
            <a:solidFill>
              <a:srgbClr val="1E5082"/>
            </a:solidFill>
          </a:ln>
        </p:spPr>
        <p:txBody>
          <a:bodyPr wrap="square">
            <a:spAutoFit/>
          </a:bodyPr>
          <a:lstStyle/>
          <a:p>
            <a:r>
              <a:rPr lang="en-GB" b="1" dirty="0"/>
              <a:t>NO </a:t>
            </a:r>
            <a:r>
              <a:rPr lang="en-GB" b="1" dirty="0" err="1"/>
              <a:t>differenze</a:t>
            </a:r>
            <a:r>
              <a:rPr lang="en-GB" b="1" dirty="0"/>
              <a:t> </a:t>
            </a:r>
            <a:r>
              <a:rPr lang="en-GB" dirty="0"/>
              <a:t>: vit.B6 e alter </a:t>
            </a:r>
            <a:r>
              <a:rPr lang="en-GB" dirty="0" err="1"/>
              <a:t>vitamine</a:t>
            </a:r>
            <a:r>
              <a:rPr lang="en-GB" dirty="0"/>
              <a:t>, </a:t>
            </a:r>
            <a:r>
              <a:rPr lang="en-GB" dirty="0" err="1"/>
              <a:t>zinco</a:t>
            </a:r>
            <a:r>
              <a:rPr lang="en-GB" dirty="0"/>
              <a:t> e </a:t>
            </a:r>
            <a:r>
              <a:rPr lang="en-GB" dirty="0" err="1"/>
              <a:t>altri</a:t>
            </a:r>
            <a:r>
              <a:rPr lang="en-GB" dirty="0"/>
              <a:t> </a:t>
            </a:r>
            <a:r>
              <a:rPr lang="en-GB" dirty="0" err="1"/>
              <a:t>minerali</a:t>
            </a:r>
            <a:r>
              <a:rPr lang="en-GB" dirty="0"/>
              <a:t> (</a:t>
            </a:r>
            <a:r>
              <a:rPr lang="en-GB" dirty="0" err="1"/>
              <a:t>inclusi</a:t>
            </a:r>
            <a:r>
              <a:rPr lang="en-GB" dirty="0"/>
              <a:t> </a:t>
            </a:r>
            <a:r>
              <a:rPr lang="en-GB" dirty="0" err="1"/>
              <a:t>selenio</a:t>
            </a:r>
            <a:r>
              <a:rPr lang="en-GB" dirty="0"/>
              <a:t>, calcio, </a:t>
            </a:r>
            <a:r>
              <a:rPr lang="en-GB" dirty="0" err="1"/>
              <a:t>fosfato</a:t>
            </a:r>
            <a:r>
              <a:rPr lang="en-GB" dirty="0"/>
              <a:t>, </a:t>
            </a:r>
            <a:r>
              <a:rPr lang="en-GB" dirty="0" err="1"/>
              <a:t>magnesio</a:t>
            </a:r>
            <a:r>
              <a:rPr lang="en-GB" dirty="0"/>
              <a:t>)</a:t>
            </a:r>
          </a:p>
        </p:txBody>
      </p:sp>
      <p:pic>
        <p:nvPicPr>
          <p:cNvPr id="4" name="Immagine 3">
            <a:extLst>
              <a:ext uri="{FF2B5EF4-FFF2-40B4-BE49-F238E27FC236}">
                <a16:creationId xmlns:a16="http://schemas.microsoft.com/office/drawing/2014/main" id="{8B6CD57B-EB2E-4CE6-946C-DD4E880D2C14}"/>
              </a:ext>
            </a:extLst>
          </p:cNvPr>
          <p:cNvPicPr>
            <a:picLocks noChangeAspect="1"/>
          </p:cNvPicPr>
          <p:nvPr/>
        </p:nvPicPr>
        <p:blipFill>
          <a:blip r:embed="rId3"/>
          <a:stretch>
            <a:fillRect/>
          </a:stretch>
        </p:blipFill>
        <p:spPr>
          <a:xfrm>
            <a:off x="4448077" y="963896"/>
            <a:ext cx="6696483" cy="3262914"/>
          </a:xfrm>
          <a:prstGeom prst="rect">
            <a:avLst/>
          </a:prstGeom>
        </p:spPr>
      </p:pic>
      <p:sp>
        <p:nvSpPr>
          <p:cNvPr id="10" name="CasellaDiTesto 9">
            <a:extLst>
              <a:ext uri="{FF2B5EF4-FFF2-40B4-BE49-F238E27FC236}">
                <a16:creationId xmlns:a16="http://schemas.microsoft.com/office/drawing/2014/main" id="{D7D8EA62-FDDB-4853-95EC-FE1D8D5D8136}"/>
              </a:ext>
            </a:extLst>
          </p:cNvPr>
          <p:cNvSpPr txBox="1"/>
          <p:nvPr/>
        </p:nvSpPr>
        <p:spPr>
          <a:xfrm>
            <a:off x="4250854" y="4345981"/>
            <a:ext cx="7619848" cy="2031325"/>
          </a:xfrm>
          <a:prstGeom prst="rect">
            <a:avLst/>
          </a:prstGeom>
          <a:noFill/>
          <a:ln w="15875">
            <a:solidFill>
              <a:srgbClr val="E15CBD"/>
            </a:solidFill>
          </a:ln>
        </p:spPr>
        <p:txBody>
          <a:bodyPr wrap="square">
            <a:spAutoFit/>
          </a:bodyPr>
          <a:lstStyle/>
          <a:p>
            <a:r>
              <a:rPr lang="en-GB" b="1" i="1" dirty="0">
                <a:solidFill>
                  <a:schemeClr val="accent1"/>
                </a:solidFill>
                <a:effectLst/>
                <a:latin typeface="Fira Sans" panose="020B0604020202020204" pitchFamily="34" charset="0"/>
              </a:rPr>
              <a:t>ST &gt; LT</a:t>
            </a:r>
          </a:p>
          <a:p>
            <a:r>
              <a:rPr lang="en-GB" b="1" i="1" dirty="0">
                <a:solidFill>
                  <a:schemeClr val="accent1"/>
                </a:solidFill>
                <a:latin typeface="Fira Sans" panose="020B0604020202020204" pitchFamily="34" charset="0"/>
              </a:rPr>
              <a:t>No </a:t>
            </a:r>
            <a:r>
              <a:rPr lang="en-GB" b="1" i="1" dirty="0" err="1">
                <a:solidFill>
                  <a:schemeClr val="accent1"/>
                </a:solidFill>
                <a:latin typeface="Fira Sans" panose="020B0604020202020204" pitchFamily="34" charset="0"/>
              </a:rPr>
              <a:t>differenze</a:t>
            </a:r>
            <a:r>
              <a:rPr lang="en-GB" b="1" i="1" dirty="0">
                <a:solidFill>
                  <a:schemeClr val="accent1"/>
                </a:solidFill>
                <a:latin typeface="Fira Sans" panose="020B0604020202020204" pitchFamily="34" charset="0"/>
              </a:rPr>
              <a:t> </a:t>
            </a:r>
            <a:r>
              <a:rPr lang="en-GB" b="1" i="1" dirty="0" err="1">
                <a:solidFill>
                  <a:schemeClr val="accent1"/>
                </a:solidFill>
                <a:latin typeface="Fira Sans" panose="020B0604020202020204" pitchFamily="34" charset="0"/>
              </a:rPr>
              <a:t>tra</a:t>
            </a:r>
            <a:r>
              <a:rPr lang="en-GB" b="1" i="1" dirty="0">
                <a:solidFill>
                  <a:schemeClr val="accent1"/>
                </a:solidFill>
                <a:latin typeface="Fira Sans" panose="020B0604020202020204" pitchFamily="34" charset="0"/>
              </a:rPr>
              <a:t> RYGB e SG</a:t>
            </a:r>
          </a:p>
          <a:p>
            <a:endParaRPr lang="en-GB" b="1" i="1" dirty="0">
              <a:solidFill>
                <a:schemeClr val="accent1"/>
              </a:solidFill>
              <a:latin typeface="Fira Sans" panose="020B0604020202020204" pitchFamily="34" charset="0"/>
            </a:endParaRPr>
          </a:p>
          <a:p>
            <a:endParaRPr lang="en-GB" b="1" i="1" dirty="0">
              <a:solidFill>
                <a:schemeClr val="accent1"/>
              </a:solidFill>
              <a:latin typeface="Fira Sans" panose="020B0604020202020204" pitchFamily="34" charset="0"/>
            </a:endParaRPr>
          </a:p>
          <a:p>
            <a:endParaRPr lang="en-GB" b="1" i="1" dirty="0">
              <a:solidFill>
                <a:schemeClr val="accent1"/>
              </a:solidFill>
              <a:latin typeface="Fira Sans" panose="020B0604020202020204" pitchFamily="34" charset="0"/>
            </a:endParaRPr>
          </a:p>
          <a:p>
            <a:endParaRPr lang="en-GB" b="1" i="1" dirty="0">
              <a:solidFill>
                <a:schemeClr val="accent1"/>
              </a:solidFill>
              <a:latin typeface="Fira Sans" panose="020B0604020202020204" pitchFamily="34" charset="0"/>
            </a:endParaRPr>
          </a:p>
          <a:p>
            <a:endParaRPr lang="en-GB" b="1" i="1" dirty="0">
              <a:solidFill>
                <a:schemeClr val="accent1"/>
              </a:solidFill>
              <a:latin typeface="Fira Sans" panose="020B0604020202020204" pitchFamily="34" charset="0"/>
            </a:endParaRPr>
          </a:p>
        </p:txBody>
      </p:sp>
    </p:spTree>
    <p:extLst>
      <p:ext uri="{BB962C8B-B14F-4D97-AF65-F5344CB8AC3E}">
        <p14:creationId xmlns:p14="http://schemas.microsoft.com/office/powerpoint/2010/main" val="292011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414430" y="127970"/>
            <a:ext cx="11456272"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BAR-SITE</a:t>
            </a:r>
          </a:p>
        </p:txBody>
      </p:sp>
      <p:pic>
        <p:nvPicPr>
          <p:cNvPr id="7" name="Immagine 6">
            <a:extLst>
              <a:ext uri="{FF2B5EF4-FFF2-40B4-BE49-F238E27FC236}">
                <a16:creationId xmlns:a16="http://schemas.microsoft.com/office/drawing/2014/main" id="{CD1F5D89-9162-4D9A-9A61-0627A1841234}"/>
              </a:ext>
            </a:extLst>
          </p:cNvPr>
          <p:cNvPicPr>
            <a:picLocks noChangeAspect="1"/>
          </p:cNvPicPr>
          <p:nvPr/>
        </p:nvPicPr>
        <p:blipFill rotWithShape="1">
          <a:blip r:embed="rId2"/>
          <a:srcRect t="23628"/>
          <a:stretch/>
        </p:blipFill>
        <p:spPr>
          <a:xfrm>
            <a:off x="9861768" y="6496477"/>
            <a:ext cx="2145437" cy="295315"/>
          </a:xfrm>
          <a:prstGeom prst="rect">
            <a:avLst/>
          </a:prstGeom>
        </p:spPr>
      </p:pic>
      <p:sp>
        <p:nvSpPr>
          <p:cNvPr id="9" name="CasellaDiTesto 8">
            <a:extLst>
              <a:ext uri="{FF2B5EF4-FFF2-40B4-BE49-F238E27FC236}">
                <a16:creationId xmlns:a16="http://schemas.microsoft.com/office/drawing/2014/main" id="{6BBD6BEC-C539-4747-8F81-071F653805DE}"/>
              </a:ext>
            </a:extLst>
          </p:cNvPr>
          <p:cNvSpPr txBox="1"/>
          <p:nvPr/>
        </p:nvSpPr>
        <p:spPr>
          <a:xfrm>
            <a:off x="461176" y="1543743"/>
            <a:ext cx="3456399" cy="3693319"/>
          </a:xfrm>
          <a:prstGeom prst="rect">
            <a:avLst/>
          </a:prstGeom>
          <a:noFill/>
          <a:ln w="15875">
            <a:solidFill>
              <a:srgbClr val="E15CBD"/>
            </a:solidFill>
          </a:ln>
        </p:spPr>
        <p:txBody>
          <a:bodyPr wrap="square">
            <a:spAutoFit/>
          </a:bodyPr>
          <a:lstStyle/>
          <a:p>
            <a:r>
              <a:rPr lang="en-GB" b="1" i="1" dirty="0">
                <a:solidFill>
                  <a:schemeClr val="accent1"/>
                </a:solidFill>
                <a:effectLst/>
              </a:rPr>
              <a:t>CARATTERISTICHE</a:t>
            </a:r>
          </a:p>
          <a:p>
            <a:r>
              <a:rPr lang="en-GB" b="1" i="1" dirty="0">
                <a:solidFill>
                  <a:schemeClr val="accent1"/>
                </a:solidFill>
                <a:ea typeface="Calibri" panose="020F0502020204030204" pitchFamily="34" charset="0"/>
                <a:cs typeface="Calibri" panose="020F0502020204030204" pitchFamily="34" charset="0"/>
              </a:rPr>
              <a:t>↑</a:t>
            </a:r>
            <a:r>
              <a:rPr lang="en-GB" b="1" i="1" dirty="0">
                <a:solidFill>
                  <a:schemeClr val="accent1"/>
                </a:solidFill>
              </a:rPr>
              <a:t>hair-loss</a:t>
            </a:r>
          </a:p>
          <a:p>
            <a:endParaRPr lang="en-GB" b="1" i="1" dirty="0">
              <a:solidFill>
                <a:schemeClr val="accent1"/>
              </a:solidFill>
              <a:effectLst/>
            </a:endParaRPr>
          </a:p>
          <a:p>
            <a:r>
              <a:rPr lang="en-GB" b="1" i="1" dirty="0">
                <a:solidFill>
                  <a:schemeClr val="accent1"/>
                </a:solidFill>
                <a:effectLst/>
              </a:rPr>
              <a:t>Donne- Giovani</a:t>
            </a:r>
          </a:p>
          <a:p>
            <a:endParaRPr lang="en-GB" b="1" i="1" dirty="0">
              <a:solidFill>
                <a:schemeClr val="accent1"/>
              </a:solidFill>
              <a:effectLst/>
            </a:endParaRPr>
          </a:p>
          <a:p>
            <a:endParaRPr lang="en-GB" b="1" i="1" dirty="0">
              <a:solidFill>
                <a:schemeClr val="accent1"/>
              </a:solidFill>
              <a:latin typeface="Fira Sans" panose="020B0604020202020204" pitchFamily="34" charset="0"/>
            </a:endParaRPr>
          </a:p>
          <a:p>
            <a:endParaRPr lang="en-GB" b="1" i="1" dirty="0">
              <a:solidFill>
                <a:schemeClr val="accent1"/>
              </a:solidFill>
              <a:effectLst/>
              <a:latin typeface="Fira Sans" panose="020B0604020202020204" pitchFamily="34" charset="0"/>
            </a:endParaRPr>
          </a:p>
          <a:p>
            <a:endParaRPr lang="en-GB" b="1" i="1" dirty="0">
              <a:solidFill>
                <a:schemeClr val="accent1"/>
              </a:solidFill>
              <a:latin typeface="Fira Sans" panose="020B0604020202020204" pitchFamily="34" charset="0"/>
            </a:endParaRPr>
          </a:p>
          <a:p>
            <a:endParaRPr lang="en-GB" b="1" i="1" dirty="0">
              <a:solidFill>
                <a:schemeClr val="accent1"/>
              </a:solidFill>
              <a:effectLst/>
              <a:latin typeface="Fira Sans" panose="020B0604020202020204" pitchFamily="34" charset="0"/>
            </a:endParaRPr>
          </a:p>
          <a:p>
            <a:endParaRPr lang="en-GB" b="1" i="1" dirty="0">
              <a:solidFill>
                <a:schemeClr val="accent1"/>
              </a:solidFill>
              <a:latin typeface="Fira Sans" panose="020B0604020202020204" pitchFamily="34" charset="0"/>
            </a:endParaRPr>
          </a:p>
          <a:p>
            <a:endParaRPr lang="en-GB" b="1" i="1" dirty="0">
              <a:solidFill>
                <a:schemeClr val="accent1"/>
              </a:solidFill>
              <a:effectLst/>
              <a:latin typeface="Fira Sans" panose="020B0604020202020204" pitchFamily="34" charset="0"/>
            </a:endParaRPr>
          </a:p>
          <a:p>
            <a:endParaRPr lang="en-GB" b="1" i="1" dirty="0">
              <a:solidFill>
                <a:schemeClr val="accent1"/>
              </a:solidFill>
              <a:latin typeface="Fira Sans" panose="020B0604020202020204" pitchFamily="34" charset="0"/>
            </a:endParaRPr>
          </a:p>
          <a:p>
            <a:endParaRPr lang="en-GB" b="1" i="1" dirty="0">
              <a:solidFill>
                <a:schemeClr val="accent1"/>
              </a:solidFill>
              <a:effectLst/>
              <a:latin typeface="Fira Sans" panose="020B0604020202020204" pitchFamily="34" charset="0"/>
            </a:endParaRPr>
          </a:p>
        </p:txBody>
      </p:sp>
      <p:pic>
        <p:nvPicPr>
          <p:cNvPr id="4" name="Immagine 3">
            <a:extLst>
              <a:ext uri="{FF2B5EF4-FFF2-40B4-BE49-F238E27FC236}">
                <a16:creationId xmlns:a16="http://schemas.microsoft.com/office/drawing/2014/main" id="{8B6CD57B-EB2E-4CE6-946C-DD4E880D2C14}"/>
              </a:ext>
            </a:extLst>
          </p:cNvPr>
          <p:cNvPicPr>
            <a:picLocks noChangeAspect="1"/>
          </p:cNvPicPr>
          <p:nvPr/>
        </p:nvPicPr>
        <p:blipFill>
          <a:blip r:embed="rId3"/>
          <a:stretch>
            <a:fillRect/>
          </a:stretch>
        </p:blipFill>
        <p:spPr>
          <a:xfrm>
            <a:off x="4448077" y="963896"/>
            <a:ext cx="6696483" cy="3262914"/>
          </a:xfrm>
          <a:prstGeom prst="rect">
            <a:avLst/>
          </a:prstGeom>
        </p:spPr>
      </p:pic>
      <p:sp>
        <p:nvSpPr>
          <p:cNvPr id="10" name="CasellaDiTesto 9">
            <a:extLst>
              <a:ext uri="{FF2B5EF4-FFF2-40B4-BE49-F238E27FC236}">
                <a16:creationId xmlns:a16="http://schemas.microsoft.com/office/drawing/2014/main" id="{D7D8EA62-FDDB-4853-95EC-FE1D8D5D8136}"/>
              </a:ext>
            </a:extLst>
          </p:cNvPr>
          <p:cNvSpPr txBox="1"/>
          <p:nvPr/>
        </p:nvSpPr>
        <p:spPr>
          <a:xfrm>
            <a:off x="4250854" y="4345981"/>
            <a:ext cx="7619848" cy="2031325"/>
          </a:xfrm>
          <a:prstGeom prst="rect">
            <a:avLst/>
          </a:prstGeom>
          <a:noFill/>
          <a:ln w="15875">
            <a:solidFill>
              <a:srgbClr val="E15CBD"/>
            </a:solidFill>
          </a:ln>
        </p:spPr>
        <p:txBody>
          <a:bodyPr wrap="square">
            <a:spAutoFit/>
          </a:bodyPr>
          <a:lstStyle/>
          <a:p>
            <a:r>
              <a:rPr lang="en-GB" b="1" i="1" dirty="0">
                <a:solidFill>
                  <a:schemeClr val="accent1"/>
                </a:solidFill>
                <a:effectLst/>
              </a:rPr>
              <a:t>ST &gt; LT</a:t>
            </a:r>
          </a:p>
          <a:p>
            <a:r>
              <a:rPr lang="en-GB" b="1" i="1" dirty="0">
                <a:solidFill>
                  <a:schemeClr val="accent1"/>
                </a:solidFill>
              </a:rPr>
              <a:t>No </a:t>
            </a:r>
            <a:r>
              <a:rPr lang="en-GB" b="1" i="1" dirty="0" err="1">
                <a:solidFill>
                  <a:schemeClr val="accent1"/>
                </a:solidFill>
              </a:rPr>
              <a:t>differenze</a:t>
            </a:r>
            <a:r>
              <a:rPr lang="en-GB" b="1" i="1" dirty="0">
                <a:solidFill>
                  <a:schemeClr val="accent1"/>
                </a:solidFill>
              </a:rPr>
              <a:t> </a:t>
            </a:r>
            <a:r>
              <a:rPr lang="en-GB" b="1" i="1" dirty="0" err="1">
                <a:solidFill>
                  <a:schemeClr val="accent1"/>
                </a:solidFill>
              </a:rPr>
              <a:t>tra</a:t>
            </a:r>
            <a:r>
              <a:rPr lang="en-GB" b="1" i="1" dirty="0">
                <a:solidFill>
                  <a:schemeClr val="accent1"/>
                </a:solidFill>
              </a:rPr>
              <a:t> RYGB e SG</a:t>
            </a:r>
          </a:p>
          <a:p>
            <a:endParaRPr lang="en-GB" b="1" i="1" dirty="0">
              <a:solidFill>
                <a:schemeClr val="accent1"/>
              </a:solidFill>
            </a:endParaRPr>
          </a:p>
          <a:p>
            <a:r>
              <a:rPr lang="en-GB" dirty="0"/>
              <a:t>- Food intake was lower after SG than after RYGB in the ST but not in the LT and protein intake was significantly lower after SG both in the ST and in LT. </a:t>
            </a:r>
          </a:p>
          <a:p>
            <a:r>
              <a:rPr lang="en-GB" dirty="0"/>
              <a:t>- The number of subjects taking multivitamin and other nutritional complements was lower after SG, especially in the LT</a:t>
            </a:r>
            <a:endParaRPr lang="en-GB" b="1" i="1" dirty="0">
              <a:solidFill>
                <a:schemeClr val="accent1"/>
              </a:solidFill>
              <a:effectLst/>
            </a:endParaRPr>
          </a:p>
        </p:txBody>
      </p:sp>
    </p:spTree>
    <p:extLst>
      <p:ext uri="{BB962C8B-B14F-4D97-AF65-F5344CB8AC3E}">
        <p14:creationId xmlns:p14="http://schemas.microsoft.com/office/powerpoint/2010/main" val="265705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1CE285C-86EE-4124-B98A-BCAD6EB5D277}"/>
              </a:ext>
            </a:extLst>
          </p:cNvPr>
          <p:cNvPicPr>
            <a:picLocks noGrp="1" noChangeAspect="1"/>
          </p:cNvPicPr>
          <p:nvPr>
            <p:ph idx="1"/>
          </p:nvPr>
        </p:nvPicPr>
        <p:blipFill>
          <a:blip r:embed="rId2"/>
          <a:stretch>
            <a:fillRect/>
          </a:stretch>
        </p:blipFill>
        <p:spPr>
          <a:xfrm>
            <a:off x="4314840" y="582031"/>
            <a:ext cx="7022028" cy="5673287"/>
          </a:xfrm>
        </p:spPr>
      </p:pic>
      <p:sp>
        <p:nvSpPr>
          <p:cNvPr id="2" name="Titolo 1">
            <a:extLst>
              <a:ext uri="{FF2B5EF4-FFF2-40B4-BE49-F238E27FC236}">
                <a16:creationId xmlns:a16="http://schemas.microsoft.com/office/drawing/2014/main" id="{9183C89D-382E-4458-98A7-3AB807A691D2}"/>
              </a:ext>
            </a:extLst>
          </p:cNvPr>
          <p:cNvSpPr>
            <a:spLocks noGrp="1"/>
          </p:cNvSpPr>
          <p:nvPr>
            <p:ph type="title"/>
          </p:nvPr>
        </p:nvSpPr>
        <p:spPr>
          <a:xfrm>
            <a:off x="11109037" y="338570"/>
            <a:ext cx="953655" cy="207530"/>
          </a:xfrm>
        </p:spPr>
        <p:txBody>
          <a:bodyPr>
            <a:normAutofit fontScale="90000"/>
          </a:bodyPr>
          <a:lstStyle/>
          <a:p>
            <a:r>
              <a:rPr lang="it-IT" sz="1400" dirty="0">
                <a:latin typeface="+mn-lt"/>
              </a:rPr>
              <a:t>WJD 2017</a:t>
            </a:r>
            <a:endParaRPr lang="en-GB" sz="1400" dirty="0">
              <a:latin typeface="+mn-lt"/>
            </a:endParaRPr>
          </a:p>
        </p:txBody>
      </p:sp>
      <p:pic>
        <p:nvPicPr>
          <p:cNvPr id="4" name="Immagine 3">
            <a:extLst>
              <a:ext uri="{FF2B5EF4-FFF2-40B4-BE49-F238E27FC236}">
                <a16:creationId xmlns:a16="http://schemas.microsoft.com/office/drawing/2014/main" id="{6EC235FC-8D4A-4601-A89C-FB66035F793D}"/>
              </a:ext>
            </a:extLst>
          </p:cNvPr>
          <p:cNvPicPr>
            <a:picLocks noChangeAspect="1"/>
          </p:cNvPicPr>
          <p:nvPr/>
        </p:nvPicPr>
        <p:blipFill rotWithShape="1">
          <a:blip r:embed="rId3"/>
          <a:srcRect r="76657" b="186"/>
          <a:stretch/>
        </p:blipFill>
        <p:spPr>
          <a:xfrm>
            <a:off x="776955" y="4659745"/>
            <a:ext cx="1114383" cy="1567874"/>
          </a:xfrm>
          <a:prstGeom prst="rect">
            <a:avLst/>
          </a:prstGeom>
        </p:spPr>
      </p:pic>
      <p:pic>
        <p:nvPicPr>
          <p:cNvPr id="7" name="Immagine 6">
            <a:extLst>
              <a:ext uri="{FF2B5EF4-FFF2-40B4-BE49-F238E27FC236}">
                <a16:creationId xmlns:a16="http://schemas.microsoft.com/office/drawing/2014/main" id="{E2E0537B-A61A-4051-8988-E48C7D9B0B6E}"/>
              </a:ext>
            </a:extLst>
          </p:cNvPr>
          <p:cNvPicPr>
            <a:picLocks noChangeAspect="1"/>
          </p:cNvPicPr>
          <p:nvPr/>
        </p:nvPicPr>
        <p:blipFill>
          <a:blip r:embed="rId4"/>
          <a:stretch>
            <a:fillRect/>
          </a:stretch>
        </p:blipFill>
        <p:spPr>
          <a:xfrm>
            <a:off x="60765" y="4445816"/>
            <a:ext cx="3774636" cy="165716"/>
          </a:xfrm>
          <a:prstGeom prst="rect">
            <a:avLst/>
          </a:prstGeom>
        </p:spPr>
      </p:pic>
      <p:pic>
        <p:nvPicPr>
          <p:cNvPr id="8" name="Immagine 7">
            <a:extLst>
              <a:ext uri="{FF2B5EF4-FFF2-40B4-BE49-F238E27FC236}">
                <a16:creationId xmlns:a16="http://schemas.microsoft.com/office/drawing/2014/main" id="{85701893-38BA-4831-A3F4-07BB354F6F1B}"/>
              </a:ext>
            </a:extLst>
          </p:cNvPr>
          <p:cNvPicPr>
            <a:picLocks noChangeAspect="1"/>
          </p:cNvPicPr>
          <p:nvPr/>
        </p:nvPicPr>
        <p:blipFill rotWithShape="1">
          <a:blip r:embed="rId5"/>
          <a:srcRect l="68433" t="-1" b="-1184"/>
          <a:stretch/>
        </p:blipFill>
        <p:spPr>
          <a:xfrm>
            <a:off x="1891338" y="4659745"/>
            <a:ext cx="1516086" cy="1595574"/>
          </a:xfrm>
          <a:prstGeom prst="rect">
            <a:avLst/>
          </a:prstGeom>
        </p:spPr>
      </p:pic>
      <p:pic>
        <p:nvPicPr>
          <p:cNvPr id="9" name="Immagine 8">
            <a:extLst>
              <a:ext uri="{FF2B5EF4-FFF2-40B4-BE49-F238E27FC236}">
                <a16:creationId xmlns:a16="http://schemas.microsoft.com/office/drawing/2014/main" id="{07C684DD-424C-41BE-9FC1-85F4777CE98A}"/>
              </a:ext>
            </a:extLst>
          </p:cNvPr>
          <p:cNvPicPr>
            <a:picLocks noChangeAspect="1"/>
          </p:cNvPicPr>
          <p:nvPr/>
        </p:nvPicPr>
        <p:blipFill rotWithShape="1">
          <a:blip r:embed="rId6"/>
          <a:srcRect r="36491" b="16134"/>
          <a:stretch/>
        </p:blipFill>
        <p:spPr>
          <a:xfrm>
            <a:off x="375695" y="546100"/>
            <a:ext cx="3273437" cy="3323272"/>
          </a:xfrm>
          <a:prstGeom prst="rect">
            <a:avLst/>
          </a:prstGeom>
        </p:spPr>
      </p:pic>
      <p:sp>
        <p:nvSpPr>
          <p:cNvPr id="3" name="Cornice 2">
            <a:extLst>
              <a:ext uri="{FF2B5EF4-FFF2-40B4-BE49-F238E27FC236}">
                <a16:creationId xmlns:a16="http://schemas.microsoft.com/office/drawing/2014/main" id="{3DA33198-1571-4826-BF19-193F6FBD515F}"/>
              </a:ext>
            </a:extLst>
          </p:cNvPr>
          <p:cNvSpPr/>
          <p:nvPr/>
        </p:nvSpPr>
        <p:spPr>
          <a:xfrm>
            <a:off x="855133" y="2810933"/>
            <a:ext cx="2175934" cy="321734"/>
          </a:xfrm>
          <a:prstGeom prst="fram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4084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84124EE-3A48-45DB-AFA3-BC70F5E1798D}"/>
              </a:ext>
            </a:extLst>
          </p:cNvPr>
          <p:cNvSpPr txBox="1"/>
          <p:nvPr/>
        </p:nvSpPr>
        <p:spPr>
          <a:xfrm>
            <a:off x="1073020" y="942391"/>
            <a:ext cx="9603945" cy="4673074"/>
          </a:xfrm>
          <a:prstGeom prst="rect">
            <a:avLst/>
          </a:prstGeom>
          <a:noFill/>
        </p:spPr>
        <p:txBody>
          <a:bodyPr wrap="square">
            <a:spAutoFit/>
          </a:bodyPr>
          <a:lstStyle/>
          <a:p>
            <a:pPr>
              <a:lnSpc>
                <a:spcPct val="107000"/>
              </a:lnSpc>
              <a:spcAft>
                <a:spcPts val="800"/>
              </a:spcAft>
            </a:pPr>
            <a:r>
              <a:rPr lang="it-IT" sz="2200" b="1" dirty="0">
                <a:effectLst/>
                <a:ea typeface="Calibri" panose="020F0502020204030204" pitchFamily="34" charset="0"/>
                <a:cs typeface="Arial" panose="020B0604020202020204" pitchFamily="34" charset="0"/>
              </a:rPr>
              <a:t>FU nutrizionale</a:t>
            </a:r>
            <a:r>
              <a:rPr lang="it-IT" sz="2200" dirty="0">
                <a:effectLst/>
                <a:ea typeface="Calibri" panose="020F0502020204030204" pitchFamily="34" charset="0"/>
                <a:cs typeface="Arial" panose="020B0604020202020204" pitchFamily="34" charset="0"/>
              </a:rPr>
              <a:t>, preoperatorio prima e successivamente post-operatorio, mirato a correggere TUTTE le deficienze nutrizionali per ridurre il rischio di TE ma non solo</a:t>
            </a:r>
          </a:p>
          <a:p>
            <a:pPr>
              <a:lnSpc>
                <a:spcPct val="107000"/>
              </a:lnSpc>
              <a:spcAft>
                <a:spcPts val="800"/>
              </a:spcAft>
            </a:pPr>
            <a:endParaRPr lang="en-GB" sz="2200" dirty="0">
              <a:effectLst/>
              <a:ea typeface="Calibri" panose="020F0502020204030204" pitchFamily="34" charset="0"/>
              <a:cs typeface="Arial" panose="020B0604020202020204" pitchFamily="34" charset="0"/>
            </a:endParaRPr>
          </a:p>
          <a:p>
            <a:pPr>
              <a:lnSpc>
                <a:spcPct val="107000"/>
              </a:lnSpc>
              <a:spcAft>
                <a:spcPts val="800"/>
              </a:spcAft>
              <a:tabLst>
                <a:tab pos="457200" algn="l"/>
              </a:tabLst>
            </a:pPr>
            <a:r>
              <a:rPr kumimoji="0" lang="it-IT" sz="2800" b="1" i="0" u="none" strike="noStrike" kern="1200" cap="none" spc="-50" normalizeH="0" baseline="0" noProof="0" dirty="0">
                <a:ln>
                  <a:noFill/>
                </a:ln>
                <a:solidFill>
                  <a:srgbClr val="1E5082"/>
                </a:solidFill>
                <a:effectLst/>
                <a:uLnTx/>
                <a:uFillTx/>
                <a:ea typeface="+mj-ea"/>
                <a:cs typeface="+mj-cs"/>
              </a:rPr>
              <a:t>BAR-SITE</a:t>
            </a:r>
            <a:r>
              <a:rPr kumimoji="0" lang="it-IT" sz="2800" b="1" i="0" u="none" strike="noStrike" kern="1200" cap="none" spc="-50" normalizeH="0" baseline="0" noProof="0" dirty="0">
                <a:ln>
                  <a:noFill/>
                </a:ln>
                <a:solidFill>
                  <a:srgbClr val="2D4F9B"/>
                </a:solidFill>
                <a:effectLst/>
                <a:uLnTx/>
                <a:uFillTx/>
                <a:ea typeface="+mj-ea"/>
                <a:cs typeface="+mj-cs"/>
              </a:rPr>
              <a:t> </a:t>
            </a:r>
            <a:r>
              <a:rPr lang="it-IT" sz="2800" dirty="0">
                <a:solidFill>
                  <a:srgbClr val="1E5082"/>
                </a:solidFill>
              </a:rPr>
              <a:t>(</a:t>
            </a:r>
            <a:r>
              <a:rPr lang="it-IT" sz="2800" dirty="0" err="1">
                <a:solidFill>
                  <a:srgbClr val="1E5082"/>
                </a:solidFill>
              </a:rPr>
              <a:t>Bariatric</a:t>
            </a:r>
            <a:r>
              <a:rPr lang="it-IT" sz="2800" dirty="0">
                <a:solidFill>
                  <a:srgbClr val="1E5082"/>
                </a:solidFill>
              </a:rPr>
              <a:t> Surgery </a:t>
            </a:r>
            <a:r>
              <a:rPr lang="it-IT" sz="2800" dirty="0" err="1">
                <a:solidFill>
                  <a:srgbClr val="1E5082"/>
                </a:solidFill>
              </a:rPr>
              <a:t>Induced</a:t>
            </a:r>
            <a:r>
              <a:rPr lang="it-IT" sz="2800" dirty="0">
                <a:solidFill>
                  <a:srgbClr val="1E5082"/>
                </a:solidFill>
              </a:rPr>
              <a:t> </a:t>
            </a:r>
            <a:r>
              <a:rPr lang="it-IT" sz="2800" dirty="0" err="1">
                <a:solidFill>
                  <a:srgbClr val="1E5082"/>
                </a:solidFill>
              </a:rPr>
              <a:t>Telogen</a:t>
            </a:r>
            <a:r>
              <a:rPr lang="it-IT" sz="2800" dirty="0">
                <a:solidFill>
                  <a:srgbClr val="1E5082"/>
                </a:solidFill>
              </a:rPr>
              <a:t> </a:t>
            </a:r>
            <a:r>
              <a:rPr lang="it-IT" sz="2800" dirty="0" err="1">
                <a:solidFill>
                  <a:srgbClr val="1E5082"/>
                </a:solidFill>
              </a:rPr>
              <a:t>effluvium</a:t>
            </a:r>
            <a:r>
              <a:rPr lang="it-IT" sz="2800" dirty="0">
                <a:solidFill>
                  <a:srgbClr val="1E5082"/>
                </a:solidFill>
              </a:rPr>
              <a:t>) </a:t>
            </a:r>
          </a:p>
          <a:p>
            <a:pPr>
              <a:lnSpc>
                <a:spcPct val="107000"/>
              </a:lnSpc>
              <a:spcAft>
                <a:spcPts val="800"/>
              </a:spcAft>
              <a:tabLst>
                <a:tab pos="457200" algn="l"/>
              </a:tabLst>
            </a:pPr>
            <a:endParaRPr lang="it-IT" sz="2200" dirty="0">
              <a:solidFill>
                <a:srgbClr val="1E5082"/>
              </a:solidFill>
              <a:effectLst/>
              <a:ea typeface="Calibri" panose="020F0502020204030204" pitchFamily="34" charset="0"/>
              <a:cs typeface="Arial" panose="020B0604020202020204" pitchFamily="34" charset="0"/>
            </a:endParaRPr>
          </a:p>
          <a:p>
            <a:pPr>
              <a:lnSpc>
                <a:spcPct val="107000"/>
              </a:lnSpc>
              <a:spcAft>
                <a:spcPts val="800"/>
              </a:spcAft>
              <a:tabLst>
                <a:tab pos="457200" algn="l"/>
              </a:tabLst>
            </a:pPr>
            <a:r>
              <a:rPr lang="it-IT" sz="2200" dirty="0">
                <a:effectLst/>
                <a:ea typeface="Calibri" panose="020F0502020204030204" pitchFamily="34" charset="0"/>
                <a:cs typeface="Arial" panose="020B0604020202020204" pitchFamily="34" charset="0"/>
              </a:rPr>
              <a:t>Nella prevenzione e nel trattamento post-operatorio è importante attenzionare e/o supplementare: </a:t>
            </a:r>
            <a:endParaRPr lang="en-GB" sz="2200" dirty="0">
              <a:effectLst/>
              <a:ea typeface="Calibri" panose="020F0502020204030204" pitchFamily="34" charset="0"/>
              <a:cs typeface="Arial" panose="020B0604020202020204" pitchFamily="34" charset="0"/>
            </a:endParaRPr>
          </a:p>
          <a:p>
            <a:pPr marL="342900" indent="-342900">
              <a:lnSpc>
                <a:spcPct val="107000"/>
              </a:lnSpc>
              <a:buFont typeface="Calibri" panose="020F0502020204030204" pitchFamily="34" charset="0"/>
              <a:buChar char="-"/>
            </a:pPr>
            <a:r>
              <a:rPr lang="en-GB" sz="2200" dirty="0" err="1">
                <a:sym typeface="Wingdings" panose="05000000000000000000" pitchFamily="2" charset="2"/>
              </a:rPr>
              <a:t>Proteine</a:t>
            </a:r>
            <a:endParaRPr lang="en-GB" sz="2200" dirty="0">
              <a:sym typeface="Wingdings" panose="05000000000000000000" pitchFamily="2" charset="2"/>
            </a:endParaRPr>
          </a:p>
          <a:p>
            <a:pPr marL="342900" indent="-342900">
              <a:lnSpc>
                <a:spcPct val="107000"/>
              </a:lnSpc>
              <a:buFont typeface="Calibri" panose="020F0502020204030204" pitchFamily="34" charset="0"/>
              <a:buChar char="-"/>
            </a:pPr>
            <a:r>
              <a:rPr lang="it-IT" sz="2200" dirty="0">
                <a:effectLst/>
                <a:ea typeface="Calibri" panose="020F0502020204030204" pitchFamily="34" charset="0"/>
                <a:cs typeface="Arial" panose="020B0604020202020204" pitchFamily="34" charset="0"/>
              </a:rPr>
              <a:t>Minerali: </a:t>
            </a:r>
            <a:r>
              <a:rPr lang="en-GB" sz="2200" dirty="0">
                <a:sym typeface="Wingdings" panose="05000000000000000000" pitchFamily="2" charset="2"/>
              </a:rPr>
              <a:t>Zinco- </a:t>
            </a:r>
            <a:r>
              <a:rPr lang="en-GB" sz="2200" dirty="0" err="1">
                <a:sym typeface="Wingdings" panose="05000000000000000000" pitchFamily="2" charset="2"/>
              </a:rPr>
              <a:t>Selenio</a:t>
            </a:r>
            <a:r>
              <a:rPr lang="en-GB" sz="2200" dirty="0">
                <a:sym typeface="Wingdings" panose="05000000000000000000" pitchFamily="2" charset="2"/>
              </a:rPr>
              <a:t>- </a:t>
            </a:r>
            <a:r>
              <a:rPr lang="en-GB" sz="2200" dirty="0" err="1">
                <a:sym typeface="Wingdings" panose="05000000000000000000" pitchFamily="2" charset="2"/>
              </a:rPr>
              <a:t>Rame</a:t>
            </a:r>
            <a:r>
              <a:rPr lang="en-GB" sz="2200" dirty="0">
                <a:sym typeface="Wingdings" panose="05000000000000000000" pitchFamily="2" charset="2"/>
              </a:rPr>
              <a:t>- Ferro</a:t>
            </a:r>
          </a:p>
          <a:p>
            <a:pPr marL="342900" indent="-342900">
              <a:lnSpc>
                <a:spcPct val="107000"/>
              </a:lnSpc>
              <a:buFont typeface="Calibri" panose="020F0502020204030204" pitchFamily="34" charset="0"/>
              <a:buChar char="-"/>
            </a:pPr>
            <a:r>
              <a:rPr lang="en-GB" sz="2200" dirty="0" err="1">
                <a:sym typeface="Wingdings" panose="05000000000000000000" pitchFamily="2" charset="2"/>
              </a:rPr>
              <a:t>Vitamine</a:t>
            </a:r>
            <a:r>
              <a:rPr lang="en-GB" sz="2200" dirty="0">
                <a:sym typeface="Wingdings" panose="05000000000000000000" pitchFamily="2" charset="2"/>
              </a:rPr>
              <a:t>:  </a:t>
            </a:r>
            <a:r>
              <a:rPr lang="en-GB" sz="2200" dirty="0" err="1">
                <a:sym typeface="Wingdings" panose="05000000000000000000" pitchFamily="2" charset="2"/>
              </a:rPr>
              <a:t>Folato</a:t>
            </a:r>
            <a:r>
              <a:rPr lang="en-GB" sz="2200" dirty="0">
                <a:sym typeface="Wingdings" panose="05000000000000000000" pitchFamily="2" charset="2"/>
              </a:rPr>
              <a:t>, B12, </a:t>
            </a:r>
            <a:r>
              <a:rPr lang="en-GB" sz="2200" dirty="0" err="1">
                <a:sym typeface="Wingdings" panose="05000000000000000000" pitchFamily="2" charset="2"/>
              </a:rPr>
              <a:t>liposolubili</a:t>
            </a:r>
            <a:r>
              <a:rPr lang="en-GB" sz="2200" dirty="0">
                <a:sym typeface="Wingdings" panose="05000000000000000000" pitchFamily="2" charset="2"/>
              </a:rPr>
              <a:t> (</a:t>
            </a:r>
            <a:r>
              <a:rPr lang="en-GB" sz="2200" dirty="0" err="1">
                <a:sym typeface="Wingdings" panose="05000000000000000000" pitchFamily="2" charset="2"/>
              </a:rPr>
              <a:t>nella</a:t>
            </a:r>
            <a:r>
              <a:rPr lang="en-GB" sz="2200" dirty="0">
                <a:sym typeface="Wingdings" panose="05000000000000000000" pitchFamily="2" charset="2"/>
              </a:rPr>
              <a:t> </a:t>
            </a:r>
            <a:r>
              <a:rPr lang="en-GB" sz="2200" dirty="0" err="1">
                <a:sym typeface="Wingdings" panose="05000000000000000000" pitchFamily="2" charset="2"/>
              </a:rPr>
              <a:t>chir</a:t>
            </a:r>
            <a:r>
              <a:rPr lang="en-GB" sz="2200" dirty="0">
                <a:sym typeface="Wingdings" panose="05000000000000000000" pitchFamily="2" charset="2"/>
              </a:rPr>
              <a:t> </a:t>
            </a:r>
            <a:r>
              <a:rPr lang="en-GB" sz="2200" dirty="0" err="1">
                <a:sym typeface="Wingdings" panose="05000000000000000000" pitchFamily="2" charset="2"/>
              </a:rPr>
              <a:t>malassorbitiva</a:t>
            </a:r>
            <a:r>
              <a:rPr lang="en-GB" sz="2200" dirty="0">
                <a:sym typeface="Wingdings" panose="05000000000000000000" pitchFamily="2" charset="2"/>
              </a:rPr>
              <a:t>)</a:t>
            </a:r>
            <a:endParaRPr lang="it-IT" sz="2200" dirty="0">
              <a:highlight>
                <a:srgbClr val="FFFF00"/>
              </a:highlight>
              <a:ea typeface="Calibri" panose="020F0502020204030204" pitchFamily="34" charset="0"/>
              <a:cs typeface="Arial" panose="020B0604020202020204" pitchFamily="34" charset="0"/>
            </a:endParaRPr>
          </a:p>
          <a:p>
            <a:pPr lvl="0">
              <a:lnSpc>
                <a:spcPct val="107000"/>
              </a:lnSpc>
            </a:pPr>
            <a:endParaRPr lang="it-IT" sz="22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455DC761-1AD9-4FF1-B31D-59502ED2B304}"/>
              </a:ext>
            </a:extLst>
          </p:cNvPr>
          <p:cNvSpPr txBox="1"/>
          <p:nvPr/>
        </p:nvSpPr>
        <p:spPr>
          <a:xfrm>
            <a:off x="0" y="174936"/>
            <a:ext cx="12192000" cy="646331"/>
          </a:xfrm>
          <a:prstGeom prst="rect">
            <a:avLst/>
          </a:prstGeom>
          <a:noFill/>
        </p:spPr>
        <p:txBody>
          <a:bodyPr wrap="square">
            <a:spAutoFit/>
          </a:bodyPr>
          <a:lstStyle/>
          <a:p>
            <a:pPr algn="ctr"/>
            <a:r>
              <a:rPr lang="it-IT" sz="3600" b="1" i="0" dirty="0">
                <a:solidFill>
                  <a:schemeClr val="accent1"/>
                </a:solidFill>
                <a:effectLst/>
                <a:latin typeface="Arial" panose="020B0604020202020204" pitchFamily="34" charset="0"/>
              </a:rPr>
              <a:t>TAKE HOME MESSAGES</a:t>
            </a:r>
            <a:endParaRPr lang="en-GB" sz="3600" b="1" dirty="0">
              <a:solidFill>
                <a:schemeClr val="accent1"/>
              </a:solidFill>
            </a:endParaRPr>
          </a:p>
        </p:txBody>
      </p:sp>
    </p:spTree>
    <p:extLst>
      <p:ext uri="{BB962C8B-B14F-4D97-AF65-F5344CB8AC3E}">
        <p14:creationId xmlns:p14="http://schemas.microsoft.com/office/powerpoint/2010/main" val="126063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84124EE-3A48-45DB-AFA3-BC70F5E1798D}"/>
              </a:ext>
            </a:extLst>
          </p:cNvPr>
          <p:cNvSpPr txBox="1"/>
          <p:nvPr/>
        </p:nvSpPr>
        <p:spPr>
          <a:xfrm>
            <a:off x="1073020" y="969286"/>
            <a:ext cx="10043215" cy="5213543"/>
          </a:xfrm>
          <a:prstGeom prst="rect">
            <a:avLst/>
          </a:prstGeom>
          <a:noFill/>
        </p:spPr>
        <p:txBody>
          <a:bodyPr wrap="square">
            <a:spAutoFit/>
          </a:bodyPr>
          <a:lstStyle/>
          <a:p>
            <a:pPr>
              <a:lnSpc>
                <a:spcPct val="107000"/>
              </a:lnSpc>
              <a:spcAft>
                <a:spcPts val="800"/>
              </a:spcAft>
            </a:pPr>
            <a:r>
              <a:rPr lang="it-IT" sz="2200" b="1" dirty="0">
                <a:effectLst/>
                <a:latin typeface="Calibri" panose="020F0502020204030204" pitchFamily="34" charset="0"/>
                <a:ea typeface="Calibri" panose="020F0502020204030204" pitchFamily="34" charset="0"/>
                <a:cs typeface="Arial" panose="020B0604020202020204" pitchFamily="34" charset="0"/>
              </a:rPr>
              <a:t>FU nutrizionale</a:t>
            </a:r>
            <a:r>
              <a:rPr lang="it-IT" sz="2200" dirty="0">
                <a:effectLst/>
                <a:latin typeface="Calibri" panose="020F0502020204030204" pitchFamily="34" charset="0"/>
                <a:ea typeface="Calibri" panose="020F0502020204030204" pitchFamily="34" charset="0"/>
                <a:cs typeface="Arial" panose="020B0604020202020204" pitchFamily="34" charset="0"/>
              </a:rPr>
              <a:t>, preoperatorio prima e successivamente post-operatorio, mirato a correggere TUTTE le deficienze nutrizionali per ridurre il rischio di TE ma non solo</a:t>
            </a:r>
          </a:p>
          <a:p>
            <a:pPr>
              <a:lnSpc>
                <a:spcPct val="107000"/>
              </a:lnSpc>
              <a:spcAft>
                <a:spcPts val="800"/>
              </a:spcAft>
            </a:pP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tabLst>
                <a:tab pos="457200" algn="l"/>
              </a:tabLst>
            </a:pPr>
            <a:r>
              <a:rPr kumimoji="0" lang="it-IT" sz="2800" b="1" i="0" u="none" strike="noStrike" kern="1200" cap="none" spc="-50" normalizeH="0" baseline="0" noProof="0" dirty="0">
                <a:ln>
                  <a:noFill/>
                </a:ln>
                <a:solidFill>
                  <a:srgbClr val="1E5082"/>
                </a:solidFill>
                <a:effectLst/>
                <a:uLnTx/>
                <a:uFillTx/>
                <a:latin typeface="Calibri" panose="020F0502020204030204"/>
                <a:ea typeface="+mj-ea"/>
                <a:cs typeface="+mj-cs"/>
              </a:rPr>
              <a:t>BAR-SITE</a:t>
            </a:r>
            <a:r>
              <a:rPr kumimoji="0" lang="it-IT" sz="2800" b="1" i="0" u="none" strike="noStrike" kern="1200" cap="none" spc="-50" normalizeH="0" baseline="0" noProof="0" dirty="0">
                <a:ln>
                  <a:noFill/>
                </a:ln>
                <a:solidFill>
                  <a:srgbClr val="2D4F9B"/>
                </a:solidFill>
                <a:effectLst/>
                <a:uLnTx/>
                <a:uFillTx/>
                <a:latin typeface="Calibri" panose="020F0502020204030204"/>
                <a:ea typeface="+mj-ea"/>
                <a:cs typeface="+mj-cs"/>
              </a:rPr>
              <a:t> </a:t>
            </a:r>
            <a:r>
              <a:rPr lang="it-IT" sz="2800" dirty="0">
                <a:solidFill>
                  <a:srgbClr val="1E5082"/>
                </a:solidFill>
              </a:rPr>
              <a:t>(</a:t>
            </a:r>
            <a:r>
              <a:rPr lang="it-IT" sz="2800" dirty="0" err="1">
                <a:solidFill>
                  <a:srgbClr val="1E5082"/>
                </a:solidFill>
              </a:rPr>
              <a:t>Bariatric</a:t>
            </a:r>
            <a:r>
              <a:rPr lang="it-IT" sz="2800" dirty="0">
                <a:solidFill>
                  <a:srgbClr val="1E5082"/>
                </a:solidFill>
              </a:rPr>
              <a:t> Surgery </a:t>
            </a:r>
            <a:r>
              <a:rPr lang="it-IT" sz="2800" dirty="0" err="1">
                <a:solidFill>
                  <a:srgbClr val="1E5082"/>
                </a:solidFill>
              </a:rPr>
              <a:t>Induced</a:t>
            </a:r>
            <a:r>
              <a:rPr lang="it-IT" sz="2800" dirty="0">
                <a:solidFill>
                  <a:srgbClr val="1E5082"/>
                </a:solidFill>
              </a:rPr>
              <a:t> </a:t>
            </a:r>
            <a:r>
              <a:rPr lang="it-IT" sz="2800" dirty="0" err="1">
                <a:solidFill>
                  <a:srgbClr val="1E5082"/>
                </a:solidFill>
              </a:rPr>
              <a:t>Telogen</a:t>
            </a:r>
            <a:r>
              <a:rPr lang="it-IT" sz="2800" dirty="0">
                <a:solidFill>
                  <a:srgbClr val="1E5082"/>
                </a:solidFill>
              </a:rPr>
              <a:t> </a:t>
            </a:r>
            <a:r>
              <a:rPr lang="it-IT" sz="2800" dirty="0" err="1">
                <a:solidFill>
                  <a:srgbClr val="1E5082"/>
                </a:solidFill>
              </a:rPr>
              <a:t>effluvium</a:t>
            </a:r>
            <a:r>
              <a:rPr lang="it-IT" sz="2800" dirty="0">
                <a:solidFill>
                  <a:srgbClr val="1E5082"/>
                </a:solidFill>
              </a:rPr>
              <a:t>) </a:t>
            </a:r>
            <a:r>
              <a:rPr lang="it-IT" sz="2800" dirty="0"/>
              <a:t>è frequente:</a:t>
            </a:r>
          </a:p>
          <a:p>
            <a:pPr marL="342900" indent="-342900">
              <a:lnSpc>
                <a:spcPct val="107000"/>
              </a:lnSpc>
              <a:spcAft>
                <a:spcPts val="800"/>
              </a:spcAft>
              <a:buFont typeface="Arial" panose="020B0604020202020204" pitchFamily="34" charset="0"/>
              <a:buChar char="•"/>
              <a:tabLst>
                <a:tab pos="457200" algn="l"/>
              </a:tabLst>
            </a:pPr>
            <a:r>
              <a:rPr lang="it-IT" sz="2200" dirty="0"/>
              <a:t>nel I anno post-</a:t>
            </a:r>
            <a:r>
              <a:rPr lang="it-IT" sz="2200" dirty="0" err="1"/>
              <a:t>chir</a:t>
            </a:r>
            <a:endParaRPr lang="it-IT" sz="2200" dirty="0"/>
          </a:p>
          <a:p>
            <a:pPr marL="342900" indent="-342900">
              <a:lnSpc>
                <a:spcPct val="107000"/>
              </a:lnSpc>
              <a:spcAft>
                <a:spcPts val="800"/>
              </a:spcAft>
              <a:buFont typeface="Arial" panose="020B0604020202020204" pitchFamily="34" charset="0"/>
              <a:buChar char="•"/>
              <a:tabLst>
                <a:tab pos="457200" algn="l"/>
              </a:tabLst>
            </a:pPr>
            <a:r>
              <a:rPr lang="it-IT" sz="2200" dirty="0"/>
              <a:t>nelle donne di giovane età </a:t>
            </a:r>
            <a:r>
              <a:rPr lang="it-IT" sz="2200" dirty="0">
                <a:ea typeface="Calibri" panose="020F0502020204030204" pitchFamily="34" charset="0"/>
                <a:cs typeface="Times New Roman" panose="02020603050405020304" pitchFamily="18" charset="0"/>
              </a:rPr>
              <a:t>(BIAS?) </a:t>
            </a:r>
            <a:endParaRPr lang="it-IT" sz="2200" dirty="0"/>
          </a:p>
          <a:p>
            <a:pPr marL="342900" indent="-342900">
              <a:lnSpc>
                <a:spcPct val="107000"/>
              </a:lnSpc>
              <a:spcAft>
                <a:spcPts val="800"/>
              </a:spcAft>
              <a:buFont typeface="Arial" panose="020B0604020202020204" pitchFamily="34" charset="0"/>
              <a:buChar char="•"/>
              <a:tabLst>
                <a:tab pos="457200" algn="l"/>
              </a:tabLst>
            </a:pPr>
            <a:r>
              <a:rPr lang="it-IT" sz="2200" dirty="0"/>
              <a:t>nei casi di rapido e maggiore calo ponderale</a:t>
            </a:r>
          </a:p>
          <a:p>
            <a:pPr marL="342900" indent="-342900">
              <a:lnSpc>
                <a:spcPct val="107000"/>
              </a:lnSpc>
              <a:spcAft>
                <a:spcPts val="800"/>
              </a:spcAft>
              <a:buFont typeface="Arial" panose="020B0604020202020204" pitchFamily="34" charset="0"/>
              <a:buChar char="•"/>
              <a:tabLst>
                <a:tab pos="457200" algn="l"/>
              </a:tabLst>
            </a:pPr>
            <a:endParaRPr lang="en-GB" sz="22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it-IT" sz="2200" dirty="0">
                <a:effectLst/>
                <a:ea typeface="Calibri" panose="020F0502020204030204" pitchFamily="34" charset="0"/>
                <a:cs typeface="Times New Roman" panose="02020603050405020304" pitchFamily="18" charset="0"/>
              </a:rPr>
              <a:t>L’aumento del rischio è maggiore nelle donne </a:t>
            </a:r>
            <a:r>
              <a:rPr lang="it-IT" sz="2200" dirty="0">
                <a:ea typeface="Calibri" panose="020F0502020204030204" pitchFamily="34" charset="0"/>
                <a:cs typeface="Times New Roman" panose="02020603050405020304" pitchFamily="18" charset="0"/>
              </a:rPr>
              <a:t>e nei pz con </a:t>
            </a:r>
            <a:r>
              <a:rPr lang="it-IT" sz="2200" dirty="0" err="1">
                <a:ea typeface="Calibri" panose="020F0502020204030204" pitchFamily="34" charset="0"/>
                <a:cs typeface="Times New Roman" panose="02020603050405020304" pitchFamily="18" charset="0"/>
              </a:rPr>
              <a:t>MetS</a:t>
            </a:r>
            <a:r>
              <a:rPr lang="it-IT" sz="2200" dirty="0">
                <a:ea typeface="Calibri" panose="020F0502020204030204" pitchFamily="34" charset="0"/>
                <a:cs typeface="Times New Roman" panose="02020603050405020304" pitchFamily="18" charset="0"/>
              </a:rPr>
              <a:t> o PCOS (AGA)</a:t>
            </a:r>
          </a:p>
          <a:p>
            <a:pPr marL="342900" lvl="0" indent="-342900">
              <a:lnSpc>
                <a:spcPct val="107000"/>
              </a:lnSpc>
              <a:spcAft>
                <a:spcPts val="800"/>
              </a:spcAft>
              <a:buFont typeface="Arial" panose="020B0604020202020204" pitchFamily="34" charset="0"/>
              <a:buChar char="•"/>
              <a:tabLst>
                <a:tab pos="457200" algn="l"/>
              </a:tabLst>
            </a:pPr>
            <a:endParaRPr lang="it-IT" sz="2200" dirty="0">
              <a:effectLst/>
              <a:highlight>
                <a:srgbClr val="FFFF00"/>
              </a:highligh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tabLst>
                <a:tab pos="457200" algn="l"/>
              </a:tabLst>
            </a:pPr>
            <a:r>
              <a:rPr lang="it-IT" sz="2200" dirty="0"/>
              <a:t>Non si notano differenze nell’incidenza tra RYGB e SG</a:t>
            </a:r>
            <a:endParaRPr lang="it-IT" sz="2200" dirty="0">
              <a:effectLst/>
              <a:highlight>
                <a:srgbClr val="FFFF00"/>
              </a:highlight>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455DC761-1AD9-4FF1-B31D-59502ED2B304}"/>
              </a:ext>
            </a:extLst>
          </p:cNvPr>
          <p:cNvSpPr txBox="1"/>
          <p:nvPr/>
        </p:nvSpPr>
        <p:spPr>
          <a:xfrm>
            <a:off x="0" y="174936"/>
            <a:ext cx="12192000" cy="646331"/>
          </a:xfrm>
          <a:prstGeom prst="rect">
            <a:avLst/>
          </a:prstGeom>
          <a:noFill/>
        </p:spPr>
        <p:txBody>
          <a:bodyPr wrap="square">
            <a:spAutoFit/>
          </a:bodyPr>
          <a:lstStyle/>
          <a:p>
            <a:pPr algn="ctr"/>
            <a:r>
              <a:rPr lang="it-IT" sz="3600" b="1" i="0" dirty="0">
                <a:solidFill>
                  <a:schemeClr val="accent1"/>
                </a:solidFill>
                <a:effectLst/>
                <a:latin typeface="Arial" panose="020B0604020202020204" pitchFamily="34" charset="0"/>
              </a:rPr>
              <a:t>TAKE HOME MESSAGES</a:t>
            </a:r>
            <a:endParaRPr lang="en-GB" sz="3600" b="1" dirty="0">
              <a:solidFill>
                <a:schemeClr val="accent1"/>
              </a:solidFill>
            </a:endParaRPr>
          </a:p>
        </p:txBody>
      </p:sp>
    </p:spTree>
    <p:extLst>
      <p:ext uri="{BB962C8B-B14F-4D97-AF65-F5344CB8AC3E}">
        <p14:creationId xmlns:p14="http://schemas.microsoft.com/office/powerpoint/2010/main" val="292693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3">
            <a:extLst>
              <a:ext uri="{FF2B5EF4-FFF2-40B4-BE49-F238E27FC236}">
                <a16:creationId xmlns:a16="http://schemas.microsoft.com/office/drawing/2014/main" id="{A3243506-010C-4B21-8869-B5E1FBDD4D70}"/>
              </a:ext>
            </a:extLst>
          </p:cNvPr>
          <p:cNvSpPr>
            <a:spLocks noGrp="1"/>
          </p:cNvSpPr>
          <p:nvPr>
            <p:ph type="subTitle" idx="1"/>
          </p:nvPr>
        </p:nvSpPr>
        <p:spPr>
          <a:xfrm>
            <a:off x="5833533" y="5372100"/>
            <a:ext cx="5909118" cy="1279652"/>
          </a:xfrm>
        </p:spPr>
        <p:txBody>
          <a:bodyPr>
            <a:normAutofit fontScale="77500" lnSpcReduction="20000"/>
          </a:bodyPr>
          <a:lstStyle/>
          <a:p>
            <a:r>
              <a:rPr lang="it-IT" sz="2800" b="1" cap="none" dirty="0">
                <a:solidFill>
                  <a:srgbClr val="FFC000"/>
                </a:solidFill>
              </a:rPr>
              <a:t>Edda CAVA </a:t>
            </a:r>
            <a:r>
              <a:rPr lang="it-IT" sz="2800" b="1" cap="none" dirty="0" err="1">
                <a:solidFill>
                  <a:srgbClr val="FFC000"/>
                </a:solidFill>
              </a:rPr>
              <a:t>Md,phd</a:t>
            </a:r>
            <a:endParaRPr lang="it-IT" sz="2800" b="1" cap="none" dirty="0">
              <a:solidFill>
                <a:srgbClr val="FFC000"/>
              </a:solidFill>
            </a:endParaRPr>
          </a:p>
          <a:p>
            <a:r>
              <a:rPr lang="it-IT" sz="2800" b="1" cap="none" dirty="0">
                <a:solidFill>
                  <a:srgbClr val="FFC000"/>
                </a:solidFill>
              </a:rPr>
              <a:t>UOSD Dietologia E Nutrizione,  Azienda Ospedaliera S. Camillo Forlanini , Roma</a:t>
            </a:r>
          </a:p>
        </p:txBody>
      </p:sp>
      <p:pic>
        <p:nvPicPr>
          <p:cNvPr id="5" name="Google Shape;478;p37" descr="isualizza dettagli immagine correlata">
            <a:extLst>
              <a:ext uri="{FF2B5EF4-FFF2-40B4-BE49-F238E27FC236}">
                <a16:creationId xmlns:a16="http://schemas.microsoft.com/office/drawing/2014/main" id="{551E6F9D-1C99-42D0-8364-4DA1E7B43864}"/>
              </a:ext>
            </a:extLst>
          </p:cNvPr>
          <p:cNvPicPr preferRelativeResize="0"/>
          <p:nvPr/>
        </p:nvPicPr>
        <p:blipFill rotWithShape="1">
          <a:blip r:embed="rId2">
            <a:alphaModFix/>
          </a:blip>
          <a:srcRect l="14175" t="22557" r="9512" b="33231"/>
          <a:stretch/>
        </p:blipFill>
        <p:spPr>
          <a:xfrm>
            <a:off x="5601087" y="1540760"/>
            <a:ext cx="5699876" cy="25826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455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703DCB3-F8FF-43BF-A8D2-DA281689577F}"/>
              </a:ext>
            </a:extLst>
          </p:cNvPr>
          <p:cNvSpPr txBox="1"/>
          <p:nvPr/>
        </p:nvSpPr>
        <p:spPr>
          <a:xfrm>
            <a:off x="321733" y="245533"/>
            <a:ext cx="11548533" cy="2062103"/>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1E5082"/>
                </a:solidFill>
                <a:effectLst/>
                <a:uLnTx/>
                <a:uFillTx/>
                <a:latin typeface="Calibri" panose="020F0502020204030204"/>
                <a:ea typeface="+mj-ea"/>
                <a:cs typeface="+mj-cs"/>
              </a:rPr>
              <a:t>Alopecia/</a:t>
            </a:r>
            <a:r>
              <a:rPr kumimoji="0" lang="it-IT" sz="4000" b="1" i="0" u="none" strike="noStrike" kern="1200" cap="none" spc="-50" normalizeH="0" baseline="0" noProof="0" dirty="0" err="1">
                <a:ln>
                  <a:noFill/>
                </a:ln>
                <a:solidFill>
                  <a:srgbClr val="1E5082"/>
                </a:solidFill>
                <a:effectLst/>
                <a:uLnTx/>
                <a:uFillTx/>
                <a:latin typeface="Calibri" panose="020F0502020204030204"/>
                <a:ea typeface="+mj-ea"/>
                <a:cs typeface="+mj-cs"/>
              </a:rPr>
              <a:t>Telogen</a:t>
            </a:r>
            <a:r>
              <a:rPr kumimoji="0" lang="it-IT" sz="4000" b="1" i="0" u="none" strike="noStrike" kern="1200" cap="none" spc="-50" normalizeH="0" baseline="0" noProof="0" dirty="0">
                <a:ln>
                  <a:noFill/>
                </a:ln>
                <a:solidFill>
                  <a:srgbClr val="1E5082"/>
                </a:solidFill>
                <a:effectLst/>
                <a:uLnTx/>
                <a:uFillTx/>
                <a:latin typeface="Calibri" panose="020F0502020204030204"/>
                <a:ea typeface="+mj-ea"/>
                <a:cs typeface="+mj-cs"/>
              </a:rPr>
              <a:t> </a:t>
            </a:r>
            <a:r>
              <a:rPr kumimoji="0" lang="it-IT" sz="4000" b="1" i="0" u="none" strike="noStrike" kern="1200" cap="none" spc="-50" normalizeH="0" baseline="0" noProof="0" dirty="0" err="1">
                <a:ln>
                  <a:noFill/>
                </a:ln>
                <a:solidFill>
                  <a:srgbClr val="1E5082"/>
                </a:solidFill>
                <a:effectLst/>
                <a:uLnTx/>
                <a:uFillTx/>
                <a:latin typeface="Calibri" panose="020F0502020204030204"/>
                <a:ea typeface="+mj-ea"/>
                <a:cs typeface="+mj-cs"/>
              </a:rPr>
              <a:t>Effluvium</a:t>
            </a:r>
            <a:r>
              <a:rPr kumimoji="0" lang="it-IT" sz="4000" b="1" i="0" u="none" strike="noStrike" kern="1200" cap="none" spc="-50" normalizeH="0" baseline="0" noProof="0" dirty="0">
                <a:ln>
                  <a:noFill/>
                </a:ln>
                <a:solidFill>
                  <a:srgbClr val="1E5082"/>
                </a:solidFill>
                <a:effectLst/>
                <a:uLnTx/>
                <a:uFillTx/>
                <a:latin typeface="Calibri" panose="020F0502020204030204"/>
                <a:ea typeface="+mj-ea"/>
                <a:cs typeface="+mj-cs"/>
              </a:rPr>
              <a:t> </a:t>
            </a:r>
          </a:p>
          <a:p>
            <a:pPr algn="ctr"/>
            <a:b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br>
            <a:r>
              <a:rPr kumimoji="0" lang="it-IT" sz="2400" i="0" u="none" strike="noStrike" kern="1200" cap="none" spc="-50" normalizeH="0" baseline="0" noProof="0" dirty="0">
                <a:ln>
                  <a:noFill/>
                </a:ln>
                <a:effectLst/>
                <a:uLnTx/>
                <a:uFillTx/>
                <a:latin typeface="Calibri" panose="020F0502020204030204"/>
                <a:ea typeface="+mj-ea"/>
                <a:cs typeface="+mj-cs"/>
              </a:rPr>
              <a:t>E</a:t>
            </a:r>
            <a:r>
              <a:rPr lang="it-IT" sz="2400" spc="-50" dirty="0" err="1">
                <a:ea typeface="+mj-ea"/>
                <a:cs typeface="+mj-cs"/>
              </a:rPr>
              <a:t>ccessiva</a:t>
            </a:r>
            <a:r>
              <a:rPr lang="it-IT" sz="2400" spc="-50" dirty="0">
                <a:ea typeface="+mj-ea"/>
                <a:cs typeface="+mj-cs"/>
              </a:rPr>
              <a:t> caduta di capelli </a:t>
            </a:r>
            <a:r>
              <a:rPr kumimoji="0" lang="it-IT" sz="2400" i="0" u="none" strike="noStrike" kern="1200" cap="none" spc="-50" normalizeH="0" baseline="0" noProof="0" dirty="0">
                <a:ln>
                  <a:noFill/>
                </a:ln>
                <a:effectLst/>
                <a:uLnTx/>
                <a:uFillTx/>
                <a:latin typeface="Calibri" panose="020F0502020204030204"/>
                <a:ea typeface="+mj-ea"/>
                <a:cs typeface="+mj-cs"/>
              </a:rPr>
              <a:t>in fase </a:t>
            </a:r>
            <a:r>
              <a:rPr kumimoji="0" lang="it-IT" sz="2400" i="0" u="none" strike="noStrike" kern="1200" cap="none" spc="-50" normalizeH="0" baseline="0" noProof="0" dirty="0" err="1">
                <a:ln>
                  <a:noFill/>
                </a:ln>
                <a:effectLst/>
                <a:uLnTx/>
                <a:uFillTx/>
                <a:latin typeface="Calibri" panose="020F0502020204030204"/>
                <a:ea typeface="+mj-ea"/>
                <a:cs typeface="+mj-cs"/>
              </a:rPr>
              <a:t>telogen</a:t>
            </a:r>
            <a:r>
              <a:rPr kumimoji="0" lang="it-IT" sz="2400" i="0" u="none" strike="noStrike" kern="1200" cap="none" spc="-50" normalizeH="0" baseline="0" noProof="0" dirty="0">
                <a:ln>
                  <a:noFill/>
                </a:ln>
                <a:effectLst/>
                <a:uLnTx/>
                <a:uFillTx/>
                <a:latin typeface="Calibri" panose="020F0502020204030204"/>
                <a:ea typeface="+mj-ea"/>
                <a:cs typeface="+mj-cs"/>
              </a:rPr>
              <a:t> per un insulto acuto, in genere temporaneo</a:t>
            </a:r>
          </a:p>
          <a:p>
            <a:pPr algn="ctr"/>
            <a:r>
              <a:rPr lang="it-IT" sz="2400" spc="-50" dirty="0">
                <a:latin typeface="Calibri" panose="020F0502020204030204"/>
                <a:ea typeface="+mj-ea"/>
                <a:cs typeface="+mj-cs"/>
              </a:rPr>
              <a:t>Non-cicatriziale </a:t>
            </a:r>
            <a:endParaRPr lang="en-GB" dirty="0"/>
          </a:p>
        </p:txBody>
      </p:sp>
      <p:sp>
        <p:nvSpPr>
          <p:cNvPr id="8" name="CasellaDiTesto 7">
            <a:extLst>
              <a:ext uri="{FF2B5EF4-FFF2-40B4-BE49-F238E27FC236}">
                <a16:creationId xmlns:a16="http://schemas.microsoft.com/office/drawing/2014/main" id="{88E8CD68-2CA6-40B5-91D2-9C57F62C13EF}"/>
              </a:ext>
            </a:extLst>
          </p:cNvPr>
          <p:cNvSpPr txBox="1"/>
          <p:nvPr/>
        </p:nvSpPr>
        <p:spPr>
          <a:xfrm>
            <a:off x="2035489" y="3997820"/>
            <a:ext cx="2472267" cy="1477328"/>
          </a:xfrm>
          <a:prstGeom prst="rect">
            <a:avLst/>
          </a:prstGeom>
          <a:noFill/>
          <a:ln>
            <a:solidFill>
              <a:schemeClr val="accent1"/>
            </a:solidFill>
          </a:ln>
        </p:spPr>
        <p:txBody>
          <a:bodyPr wrap="square" numCol="1">
            <a:spAutoFit/>
          </a:bodyPr>
          <a:lstStyle/>
          <a:p>
            <a:pPr algn="ctr"/>
            <a:endParaRPr lang="it-IT" b="1" dirty="0">
              <a:solidFill>
                <a:schemeClr val="accent1"/>
              </a:solidFill>
            </a:endParaRPr>
          </a:p>
          <a:p>
            <a:pPr algn="ctr"/>
            <a:r>
              <a:rPr lang="it-IT" b="1" dirty="0">
                <a:solidFill>
                  <a:schemeClr val="accent1"/>
                </a:solidFill>
              </a:rPr>
              <a:t>PRIMARIA</a:t>
            </a:r>
            <a:r>
              <a:rPr lang="it-IT" dirty="0"/>
              <a:t>/idiopatica</a:t>
            </a:r>
          </a:p>
          <a:p>
            <a:pPr algn="ctr"/>
            <a:endParaRPr lang="it-IT" b="1" dirty="0">
              <a:solidFill>
                <a:schemeClr val="accent1"/>
              </a:solidFill>
            </a:endParaRPr>
          </a:p>
          <a:p>
            <a:pPr algn="ctr"/>
            <a:r>
              <a:rPr lang="it-IT" b="1" dirty="0">
                <a:solidFill>
                  <a:schemeClr val="accent1"/>
                </a:solidFill>
              </a:rPr>
              <a:t>SECONDARIA</a:t>
            </a:r>
            <a:r>
              <a:rPr lang="it-IT" dirty="0"/>
              <a:t> </a:t>
            </a:r>
          </a:p>
          <a:p>
            <a:pPr algn="ctr"/>
            <a:endParaRPr lang="en-GB" dirty="0"/>
          </a:p>
        </p:txBody>
      </p:sp>
      <p:sp>
        <p:nvSpPr>
          <p:cNvPr id="9" name="CasellaDiTesto 8">
            <a:extLst>
              <a:ext uri="{FF2B5EF4-FFF2-40B4-BE49-F238E27FC236}">
                <a16:creationId xmlns:a16="http://schemas.microsoft.com/office/drawing/2014/main" id="{AB4DDAAF-22D2-4FFB-B467-A2CE3E7C0E8C}"/>
              </a:ext>
            </a:extLst>
          </p:cNvPr>
          <p:cNvSpPr txBox="1"/>
          <p:nvPr/>
        </p:nvSpPr>
        <p:spPr>
          <a:xfrm>
            <a:off x="321732" y="2721114"/>
            <a:ext cx="11548533" cy="707886"/>
          </a:xfrm>
          <a:prstGeom prst="rect">
            <a:avLst/>
          </a:prstGeom>
          <a:noFill/>
        </p:spPr>
        <p:txBody>
          <a:bodyPr wrap="square">
            <a:spAutoFit/>
          </a:bodyPr>
          <a:lstStyle/>
          <a:p>
            <a:pPr algn="ctr"/>
            <a:r>
              <a:rPr lang="it-IT" sz="4000" b="1" dirty="0">
                <a:solidFill>
                  <a:srgbClr val="1E5082"/>
                </a:solidFill>
              </a:rPr>
              <a:t>Classificazione</a:t>
            </a:r>
            <a:endParaRPr lang="en-GB" sz="2800" dirty="0">
              <a:solidFill>
                <a:srgbClr val="1E5082"/>
              </a:solidFill>
            </a:endParaRPr>
          </a:p>
        </p:txBody>
      </p:sp>
      <p:sp>
        <p:nvSpPr>
          <p:cNvPr id="11" name="CasellaDiTesto 10">
            <a:extLst>
              <a:ext uri="{FF2B5EF4-FFF2-40B4-BE49-F238E27FC236}">
                <a16:creationId xmlns:a16="http://schemas.microsoft.com/office/drawing/2014/main" id="{F44633C9-DAE9-4B78-A43C-98F946AB7B7D}"/>
              </a:ext>
            </a:extLst>
          </p:cNvPr>
          <p:cNvSpPr txBox="1"/>
          <p:nvPr/>
        </p:nvSpPr>
        <p:spPr>
          <a:xfrm>
            <a:off x="3048000" y="2967335"/>
            <a:ext cx="6096000" cy="369332"/>
          </a:xfrm>
          <a:prstGeom prst="rect">
            <a:avLst/>
          </a:prstGeom>
          <a:noFill/>
        </p:spPr>
        <p:txBody>
          <a:bodyPr wrap="square">
            <a:spAutoFit/>
          </a:bodyPr>
          <a:lstStyle/>
          <a:p>
            <a:pPr algn="ctr"/>
            <a:r>
              <a:rPr lang="it-IT" dirty="0"/>
              <a:t>                                                                                                                                                                                                  </a:t>
            </a:r>
          </a:p>
        </p:txBody>
      </p:sp>
      <p:sp>
        <p:nvSpPr>
          <p:cNvPr id="13" name="CasellaDiTesto 12">
            <a:extLst>
              <a:ext uri="{FF2B5EF4-FFF2-40B4-BE49-F238E27FC236}">
                <a16:creationId xmlns:a16="http://schemas.microsoft.com/office/drawing/2014/main" id="{FE40EC5C-C1BD-4347-8367-DAEC43FFD746}"/>
              </a:ext>
            </a:extLst>
          </p:cNvPr>
          <p:cNvSpPr txBox="1"/>
          <p:nvPr/>
        </p:nvSpPr>
        <p:spPr>
          <a:xfrm>
            <a:off x="7586380" y="3997820"/>
            <a:ext cx="3475567" cy="2308324"/>
          </a:xfrm>
          <a:prstGeom prst="rect">
            <a:avLst/>
          </a:prstGeom>
          <a:noFill/>
          <a:ln>
            <a:solidFill>
              <a:schemeClr val="accent1"/>
            </a:solidFill>
          </a:ln>
        </p:spPr>
        <p:txBody>
          <a:bodyPr wrap="square" numCol="1">
            <a:spAutoFit/>
          </a:bodyPr>
          <a:lstStyle/>
          <a:p>
            <a:pPr algn="ctr"/>
            <a:r>
              <a:rPr lang="it-IT" b="1" dirty="0">
                <a:solidFill>
                  <a:schemeClr val="accent1"/>
                </a:solidFill>
              </a:rPr>
              <a:t>ACUTA</a:t>
            </a:r>
            <a:r>
              <a:rPr lang="it-IT" dirty="0"/>
              <a:t> </a:t>
            </a:r>
          </a:p>
          <a:p>
            <a:pPr algn="ctr"/>
            <a:r>
              <a:rPr lang="it-IT" dirty="0"/>
              <a:t>entro 3-4 mesi dall’evento scatenante, autolimitante</a:t>
            </a:r>
          </a:p>
          <a:p>
            <a:pPr algn="ctr"/>
            <a:endParaRPr lang="it-IT" b="1" dirty="0">
              <a:solidFill>
                <a:schemeClr val="accent1"/>
              </a:solidFill>
            </a:endParaRPr>
          </a:p>
          <a:p>
            <a:pPr algn="ctr"/>
            <a:r>
              <a:rPr lang="it-IT" b="1" dirty="0">
                <a:solidFill>
                  <a:schemeClr val="accent1"/>
                </a:solidFill>
              </a:rPr>
              <a:t>CRONICA</a:t>
            </a:r>
            <a:r>
              <a:rPr lang="it-IT" dirty="0"/>
              <a:t> </a:t>
            </a:r>
          </a:p>
          <a:p>
            <a:pPr algn="ctr"/>
            <a:r>
              <a:rPr lang="it-IT" dirty="0"/>
              <a:t>(esordio dopo &gt; 6m,</a:t>
            </a:r>
          </a:p>
          <a:p>
            <a:pPr algn="ctr"/>
            <a:r>
              <a:rPr lang="it-IT" dirty="0"/>
              <a:t>Maggiore durata)</a:t>
            </a:r>
          </a:p>
          <a:p>
            <a:pPr algn="ctr"/>
            <a:endParaRPr lang="en-GB" dirty="0"/>
          </a:p>
        </p:txBody>
      </p:sp>
    </p:spTree>
    <p:extLst>
      <p:ext uri="{BB962C8B-B14F-4D97-AF65-F5344CB8AC3E}">
        <p14:creationId xmlns:p14="http://schemas.microsoft.com/office/powerpoint/2010/main" val="221225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703DCB3-F8FF-43BF-A8D2-DA281689577F}"/>
              </a:ext>
            </a:extLst>
          </p:cNvPr>
          <p:cNvSpPr txBox="1"/>
          <p:nvPr/>
        </p:nvSpPr>
        <p:spPr>
          <a:xfrm>
            <a:off x="321733" y="245533"/>
            <a:ext cx="11548533"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Alopecia/</a:t>
            </a:r>
            <a:r>
              <a:rPr kumimoji="0" lang="it-IT" sz="4000" b="1" i="0" u="none" strike="noStrike" kern="1200" cap="none" spc="-50" normalizeH="0" baseline="0" noProof="0" dirty="0" err="1">
                <a:ln>
                  <a:noFill/>
                </a:ln>
                <a:solidFill>
                  <a:srgbClr val="2D4F9B"/>
                </a:solidFill>
                <a:effectLst/>
                <a:uLnTx/>
                <a:uFillTx/>
                <a:latin typeface="Calibri" panose="020F0502020204030204"/>
                <a:ea typeface="+mj-ea"/>
                <a:cs typeface="+mj-cs"/>
              </a:rPr>
              <a:t>Telogen</a:t>
            </a: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 </a:t>
            </a:r>
            <a:r>
              <a:rPr kumimoji="0" lang="it-IT" sz="4000" b="1" i="0" u="none" strike="noStrike" kern="1200" cap="none" spc="-50" normalizeH="0" baseline="0" noProof="0" dirty="0" err="1">
                <a:ln>
                  <a:noFill/>
                </a:ln>
                <a:solidFill>
                  <a:srgbClr val="2D4F9B"/>
                </a:solidFill>
                <a:effectLst/>
                <a:uLnTx/>
                <a:uFillTx/>
                <a:latin typeface="Calibri" panose="020F0502020204030204"/>
                <a:ea typeface="+mj-ea"/>
                <a:cs typeface="+mj-cs"/>
              </a:rPr>
              <a:t>Effluvium</a:t>
            </a:r>
            <a:endPar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endParaRPr>
          </a:p>
        </p:txBody>
      </p:sp>
      <p:sp>
        <p:nvSpPr>
          <p:cNvPr id="7" name="CasellaDiTesto 6">
            <a:extLst>
              <a:ext uri="{FF2B5EF4-FFF2-40B4-BE49-F238E27FC236}">
                <a16:creationId xmlns:a16="http://schemas.microsoft.com/office/drawing/2014/main" id="{E84A75E0-2381-47BD-A984-43777D21709C}"/>
              </a:ext>
            </a:extLst>
          </p:cNvPr>
          <p:cNvSpPr txBox="1"/>
          <p:nvPr/>
        </p:nvSpPr>
        <p:spPr>
          <a:xfrm>
            <a:off x="6472518" y="1329267"/>
            <a:ext cx="5397748" cy="4801314"/>
          </a:xfrm>
          <a:prstGeom prst="rect">
            <a:avLst/>
          </a:prstGeom>
          <a:noFill/>
          <a:ln>
            <a:solidFill>
              <a:srgbClr val="E15CBD"/>
            </a:solidFill>
          </a:ln>
        </p:spPr>
        <p:txBody>
          <a:bodyPr wrap="square">
            <a:spAutoFit/>
          </a:bodyPr>
          <a:lstStyle/>
          <a:p>
            <a:r>
              <a:rPr lang="it-IT" b="1" dirty="0">
                <a:solidFill>
                  <a:schemeClr val="accent1"/>
                </a:solidFill>
              </a:rPr>
              <a:t>Classificazione</a:t>
            </a:r>
            <a:r>
              <a:rPr lang="it-IT" dirty="0"/>
              <a:t>: </a:t>
            </a:r>
          </a:p>
          <a:p>
            <a:r>
              <a:rPr lang="it-IT" dirty="0"/>
              <a:t>CAUSE COMUNI</a:t>
            </a:r>
          </a:p>
          <a:p>
            <a:endParaRPr lang="it-IT" sz="1800" dirty="0"/>
          </a:p>
          <a:p>
            <a:pPr marL="285750" indent="-285750">
              <a:buFont typeface="Wingdings" panose="05000000000000000000" pitchFamily="2" charset="2"/>
              <a:buChar char="ü"/>
            </a:pPr>
            <a:r>
              <a:rPr lang="it-IT" dirty="0"/>
              <a:t>Dieta/Restrizione Calorica / Post Chirurgia </a:t>
            </a:r>
            <a:r>
              <a:rPr lang="it-IT" dirty="0" err="1"/>
              <a:t>Bariatrica</a:t>
            </a:r>
            <a:endParaRPr lang="it-IT" dirty="0"/>
          </a:p>
          <a:p>
            <a:pPr marL="285750" indent="-285750">
              <a:buFontTx/>
              <a:buChar char="-"/>
            </a:pPr>
            <a:r>
              <a:rPr lang="it-IT" dirty="0">
                <a:solidFill>
                  <a:schemeClr val="accent1"/>
                </a:solidFill>
              </a:rPr>
              <a:t>Carenza di Ferro/Zinco/Vitamine </a:t>
            </a:r>
          </a:p>
          <a:p>
            <a:r>
              <a:rPr lang="it-IT" dirty="0">
                <a:solidFill>
                  <a:schemeClr val="accent1"/>
                </a:solidFill>
              </a:rPr>
              <a:t> </a:t>
            </a:r>
          </a:p>
          <a:p>
            <a:pPr marL="285750" indent="-285750">
              <a:buFont typeface="Wingdings" panose="05000000000000000000" pitchFamily="2" charset="2"/>
              <a:buChar char="ü"/>
            </a:pPr>
            <a:r>
              <a:rPr lang="it-IT" dirty="0"/>
              <a:t>Ansia/Stress/ Patologie psichiatriche</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r>
              <a:rPr lang="it-IT" dirty="0"/>
              <a:t>Tossicità</a:t>
            </a:r>
          </a:p>
          <a:p>
            <a:pPr marL="285750" indent="-285750">
              <a:buFontTx/>
              <a:buChar char="-"/>
            </a:pPr>
            <a:r>
              <a:rPr lang="it-IT" dirty="0">
                <a:solidFill>
                  <a:srgbClr val="2D4F9B"/>
                </a:solidFill>
              </a:rPr>
              <a:t>Farmaci </a:t>
            </a:r>
            <a:r>
              <a:rPr lang="it-IT" dirty="0">
                <a:solidFill>
                  <a:schemeClr val="accent1"/>
                </a:solidFill>
              </a:rPr>
              <a:t>(es. CHT) </a:t>
            </a:r>
            <a:r>
              <a:rPr lang="it-IT" dirty="0">
                <a:solidFill>
                  <a:srgbClr val="2D4F9B"/>
                </a:solidFill>
              </a:rPr>
              <a:t>– Alcool- Fumo</a:t>
            </a:r>
          </a:p>
          <a:p>
            <a:pPr marL="285750" indent="-285750">
              <a:buFontTx/>
              <a:buChar char="-"/>
            </a:pPr>
            <a:endParaRPr lang="it-IT" dirty="0">
              <a:solidFill>
                <a:schemeClr val="accent1"/>
              </a:solidFill>
            </a:endParaRPr>
          </a:p>
          <a:p>
            <a:pPr marL="285750" indent="-285750">
              <a:buFont typeface="Wingdings" panose="05000000000000000000" pitchFamily="2" charset="2"/>
              <a:buChar char="ü"/>
            </a:pPr>
            <a:r>
              <a:rPr lang="it-IT" dirty="0"/>
              <a:t>Ormonale</a:t>
            </a:r>
          </a:p>
          <a:p>
            <a:pPr marL="285750" indent="-285750">
              <a:buFontTx/>
              <a:buChar char="-"/>
            </a:pPr>
            <a:r>
              <a:rPr lang="it-IT" dirty="0">
                <a:solidFill>
                  <a:schemeClr val="accent1"/>
                </a:solidFill>
              </a:rPr>
              <a:t>Tiroide </a:t>
            </a:r>
          </a:p>
          <a:p>
            <a:pPr marL="285750" indent="-285750">
              <a:buFontTx/>
              <a:buChar char="-"/>
            </a:pPr>
            <a:r>
              <a:rPr lang="it-IT" dirty="0">
                <a:solidFill>
                  <a:schemeClr val="accent1"/>
                </a:solidFill>
              </a:rPr>
              <a:t>A. Androgenica</a:t>
            </a:r>
          </a:p>
          <a:p>
            <a:pPr marL="285750" indent="-285750">
              <a:buFontTx/>
              <a:buChar char="-"/>
            </a:pPr>
            <a:r>
              <a:rPr lang="it-IT" dirty="0">
                <a:solidFill>
                  <a:schemeClr val="accent1"/>
                </a:solidFill>
              </a:rPr>
              <a:t>Sindrome Metabolica</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r>
              <a:rPr lang="it-IT" dirty="0"/>
              <a:t>Autoimmune (</a:t>
            </a:r>
            <a:r>
              <a:rPr lang="it-IT" b="1" dirty="0"/>
              <a:t>Alopecia Areata</a:t>
            </a:r>
            <a:r>
              <a:rPr lang="it-IT" dirty="0"/>
              <a:t>) </a:t>
            </a:r>
            <a:endParaRPr lang="en-GB" dirty="0"/>
          </a:p>
        </p:txBody>
      </p:sp>
      <p:pic>
        <p:nvPicPr>
          <p:cNvPr id="10" name="Immagine 9">
            <a:extLst>
              <a:ext uri="{FF2B5EF4-FFF2-40B4-BE49-F238E27FC236}">
                <a16:creationId xmlns:a16="http://schemas.microsoft.com/office/drawing/2014/main" id="{D9753DAC-0EBA-4E05-AD4C-770FA1086AE2}"/>
              </a:ext>
            </a:extLst>
          </p:cNvPr>
          <p:cNvPicPr>
            <a:picLocks noChangeAspect="1"/>
          </p:cNvPicPr>
          <p:nvPr/>
        </p:nvPicPr>
        <p:blipFill rotWithShape="1">
          <a:blip r:embed="rId2"/>
          <a:srcRect t="3792"/>
          <a:stretch/>
        </p:blipFill>
        <p:spPr>
          <a:xfrm>
            <a:off x="432316" y="1020245"/>
            <a:ext cx="3877216" cy="5242432"/>
          </a:xfrm>
          <a:prstGeom prst="rect">
            <a:avLst/>
          </a:prstGeom>
        </p:spPr>
      </p:pic>
      <p:pic>
        <p:nvPicPr>
          <p:cNvPr id="12" name="Immagine 11">
            <a:extLst>
              <a:ext uri="{FF2B5EF4-FFF2-40B4-BE49-F238E27FC236}">
                <a16:creationId xmlns:a16="http://schemas.microsoft.com/office/drawing/2014/main" id="{0CAA97AF-60EE-45C3-B320-51AEB39AD693}"/>
              </a:ext>
            </a:extLst>
          </p:cNvPr>
          <p:cNvPicPr>
            <a:picLocks noChangeAspect="1"/>
          </p:cNvPicPr>
          <p:nvPr/>
        </p:nvPicPr>
        <p:blipFill>
          <a:blip r:embed="rId3"/>
          <a:stretch>
            <a:fillRect/>
          </a:stretch>
        </p:blipFill>
        <p:spPr>
          <a:xfrm>
            <a:off x="4475050" y="6470985"/>
            <a:ext cx="2298011" cy="282964"/>
          </a:xfrm>
          <a:prstGeom prst="rect">
            <a:avLst/>
          </a:prstGeom>
        </p:spPr>
      </p:pic>
      <p:sp>
        <p:nvSpPr>
          <p:cNvPr id="2" name="Rettangolo 1">
            <a:extLst>
              <a:ext uri="{FF2B5EF4-FFF2-40B4-BE49-F238E27FC236}">
                <a16:creationId xmlns:a16="http://schemas.microsoft.com/office/drawing/2014/main" id="{D1C1A702-C1B5-4726-9F4A-7406DB0191BE}"/>
              </a:ext>
            </a:extLst>
          </p:cNvPr>
          <p:cNvSpPr/>
          <p:nvPr/>
        </p:nvSpPr>
        <p:spPr>
          <a:xfrm>
            <a:off x="3281082" y="1020245"/>
            <a:ext cx="1193968" cy="30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954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414430" y="127970"/>
            <a:ext cx="11456272" cy="1077218"/>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it-IT" sz="4000" b="1" i="0" u="none" strike="noStrike" kern="1200" cap="none" spc="0" normalizeH="0" baseline="0" noProof="0" dirty="0">
                <a:ln>
                  <a:noFill/>
                </a:ln>
                <a:solidFill>
                  <a:schemeClr val="accent1"/>
                </a:solidFill>
                <a:effectLst/>
                <a:uLnTx/>
                <a:uFillTx/>
                <a:latin typeface="Calibri" panose="020F0502020204030204"/>
                <a:ea typeface="+mn-ea"/>
                <a:cs typeface="+mn-cs"/>
              </a:rPr>
              <a:t>ALOPECIA ORMONALE</a:t>
            </a:r>
          </a:p>
          <a:p>
            <a:pPr algn="ctr">
              <a:defRPr/>
            </a:pPr>
            <a:r>
              <a:rPr lang="it-IT" sz="2400" dirty="0"/>
              <a:t>Sindrome Metabolica &amp; </a:t>
            </a:r>
            <a:r>
              <a:rPr kumimoji="0" lang="it-IT" sz="2400" b="0" i="0" u="none" strike="noStrike" kern="1200" cap="none" spc="0" normalizeH="0" baseline="0" noProof="0" dirty="0">
                <a:ln>
                  <a:noFill/>
                </a:ln>
                <a:effectLst/>
                <a:uLnTx/>
                <a:uFillTx/>
                <a:latin typeface="Calibri" panose="020F0502020204030204"/>
                <a:ea typeface="+mn-ea"/>
                <a:cs typeface="+mn-cs"/>
              </a:rPr>
              <a:t>A. Androgenica</a:t>
            </a:r>
          </a:p>
        </p:txBody>
      </p:sp>
      <p:pic>
        <p:nvPicPr>
          <p:cNvPr id="5" name="Immagine 4">
            <a:extLst>
              <a:ext uri="{FF2B5EF4-FFF2-40B4-BE49-F238E27FC236}">
                <a16:creationId xmlns:a16="http://schemas.microsoft.com/office/drawing/2014/main" id="{5891E222-C812-4FB4-A345-B09F37B19E23}"/>
              </a:ext>
            </a:extLst>
          </p:cNvPr>
          <p:cNvPicPr>
            <a:picLocks noChangeAspect="1"/>
          </p:cNvPicPr>
          <p:nvPr/>
        </p:nvPicPr>
        <p:blipFill>
          <a:blip r:embed="rId2"/>
          <a:stretch>
            <a:fillRect/>
          </a:stretch>
        </p:blipFill>
        <p:spPr>
          <a:xfrm>
            <a:off x="6985026" y="1279901"/>
            <a:ext cx="4775174" cy="3566822"/>
          </a:xfrm>
          <a:prstGeom prst="rect">
            <a:avLst/>
          </a:prstGeom>
        </p:spPr>
      </p:pic>
      <p:pic>
        <p:nvPicPr>
          <p:cNvPr id="7" name="Immagine 6">
            <a:extLst>
              <a:ext uri="{FF2B5EF4-FFF2-40B4-BE49-F238E27FC236}">
                <a16:creationId xmlns:a16="http://schemas.microsoft.com/office/drawing/2014/main" id="{5F4BA55C-AD0F-4EFE-BFA7-154FE29D9B8B}"/>
              </a:ext>
            </a:extLst>
          </p:cNvPr>
          <p:cNvPicPr>
            <a:picLocks noChangeAspect="1"/>
          </p:cNvPicPr>
          <p:nvPr/>
        </p:nvPicPr>
        <p:blipFill>
          <a:blip r:embed="rId3"/>
          <a:stretch>
            <a:fillRect/>
          </a:stretch>
        </p:blipFill>
        <p:spPr>
          <a:xfrm>
            <a:off x="338693" y="1279900"/>
            <a:ext cx="4775174" cy="3570561"/>
          </a:xfrm>
          <a:prstGeom prst="rect">
            <a:avLst/>
          </a:prstGeom>
        </p:spPr>
      </p:pic>
      <p:sp>
        <p:nvSpPr>
          <p:cNvPr id="8" name="Ovale 7">
            <a:extLst>
              <a:ext uri="{FF2B5EF4-FFF2-40B4-BE49-F238E27FC236}">
                <a16:creationId xmlns:a16="http://schemas.microsoft.com/office/drawing/2014/main" id="{BBA64C7F-0221-49C2-9F87-538A3014ECCC}"/>
              </a:ext>
            </a:extLst>
          </p:cNvPr>
          <p:cNvSpPr/>
          <p:nvPr/>
        </p:nvSpPr>
        <p:spPr>
          <a:xfrm>
            <a:off x="5430324" y="5986863"/>
            <a:ext cx="1238243" cy="7431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latin typeface="Calibri" panose="020F0502020204030204" pitchFamily="34" charset="0"/>
                <a:ea typeface="Calibri" panose="020F0502020204030204" pitchFamily="34" charset="0"/>
                <a:cs typeface="Calibri" panose="020F0502020204030204" pitchFamily="34" charset="0"/>
              </a:rPr>
              <a:t>↑</a:t>
            </a:r>
            <a:r>
              <a:rPr lang="it-IT" sz="2000" dirty="0"/>
              <a:t>DHT</a:t>
            </a:r>
            <a:endParaRPr lang="en-GB" sz="2000" dirty="0"/>
          </a:p>
        </p:txBody>
      </p:sp>
      <p:sp>
        <p:nvSpPr>
          <p:cNvPr id="9" name="CasellaDiTesto 8">
            <a:extLst>
              <a:ext uri="{FF2B5EF4-FFF2-40B4-BE49-F238E27FC236}">
                <a16:creationId xmlns:a16="http://schemas.microsoft.com/office/drawing/2014/main" id="{53FD347A-5498-41D3-90FC-1D4E849DDB06}"/>
              </a:ext>
            </a:extLst>
          </p:cNvPr>
          <p:cNvSpPr txBox="1"/>
          <p:nvPr/>
        </p:nvSpPr>
        <p:spPr>
          <a:xfrm>
            <a:off x="1092200" y="5190067"/>
            <a:ext cx="3420533" cy="1477328"/>
          </a:xfrm>
          <a:prstGeom prst="rect">
            <a:avLst/>
          </a:prstGeom>
          <a:noFill/>
          <a:ln>
            <a:solidFill>
              <a:schemeClr val="accent1"/>
            </a:solidFill>
          </a:ln>
        </p:spPr>
        <p:txBody>
          <a:bodyPr wrap="square">
            <a:spAutoFit/>
          </a:bodyPr>
          <a:lstStyle/>
          <a:p>
            <a:pPr marL="285750" indent="-285750">
              <a:buFont typeface="Wingdings" panose="05000000000000000000" pitchFamily="2" charset="2"/>
              <a:buChar char="q"/>
            </a:pPr>
            <a:r>
              <a:rPr lang="it-IT" b="1" dirty="0" err="1">
                <a:solidFill>
                  <a:schemeClr val="accent1"/>
                </a:solidFill>
              </a:rPr>
              <a:t>Insulino</a:t>
            </a:r>
            <a:r>
              <a:rPr lang="it-IT" b="1" dirty="0">
                <a:solidFill>
                  <a:schemeClr val="accent1"/>
                </a:solidFill>
              </a:rPr>
              <a:t>-resistenza</a:t>
            </a:r>
          </a:p>
          <a:p>
            <a:pPr marL="285750" indent="-285750">
              <a:buFont typeface="Wingdings" panose="05000000000000000000" pitchFamily="2" charset="2"/>
              <a:buChar char="q"/>
            </a:pPr>
            <a:r>
              <a:rPr lang="it-IT" b="1" dirty="0">
                <a:solidFill>
                  <a:schemeClr val="accent1"/>
                </a:solidFill>
              </a:rPr>
              <a:t>Ipertensione</a:t>
            </a:r>
          </a:p>
          <a:p>
            <a:pPr marL="285750" indent="-285750">
              <a:buFont typeface="Wingdings" panose="05000000000000000000" pitchFamily="2" charset="2"/>
              <a:buChar char="q"/>
            </a:pPr>
            <a:r>
              <a:rPr lang="it-IT"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it-IT" b="1" dirty="0">
                <a:solidFill>
                  <a:schemeClr val="accent1"/>
                </a:solidFill>
              </a:rPr>
              <a:t>Mineralcorticoidi (cortisolo)</a:t>
            </a:r>
          </a:p>
          <a:p>
            <a:pPr marL="285750" indent="-285750">
              <a:buFont typeface="Wingdings" panose="05000000000000000000" pitchFamily="2" charset="2"/>
              <a:buChar char="q"/>
            </a:pPr>
            <a:r>
              <a:rPr lang="it-IT"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it-IT" b="1" dirty="0">
                <a:solidFill>
                  <a:schemeClr val="accent1"/>
                </a:solidFill>
              </a:rPr>
              <a:t>Diidrotestosterone</a:t>
            </a:r>
          </a:p>
          <a:p>
            <a:pPr marL="285750" indent="-285750">
              <a:buFont typeface="Wingdings" panose="05000000000000000000" pitchFamily="2" charset="2"/>
              <a:buChar char="q"/>
            </a:pPr>
            <a:r>
              <a:rPr lang="it-IT" b="1" dirty="0">
                <a:solidFill>
                  <a:schemeClr val="accent1"/>
                </a:solidFill>
              </a:rPr>
              <a:t>SHBG</a:t>
            </a:r>
            <a:r>
              <a:rPr lang="it-IT" b="1"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lang="en-GB" dirty="0"/>
          </a:p>
        </p:txBody>
      </p:sp>
      <p:sp>
        <p:nvSpPr>
          <p:cNvPr id="10" name="Freccia a destra 9">
            <a:extLst>
              <a:ext uri="{FF2B5EF4-FFF2-40B4-BE49-F238E27FC236}">
                <a16:creationId xmlns:a16="http://schemas.microsoft.com/office/drawing/2014/main" id="{DDA9D5DB-02DB-4E96-BCC7-4F019284D4B7}"/>
              </a:ext>
            </a:extLst>
          </p:cNvPr>
          <p:cNvSpPr/>
          <p:nvPr/>
        </p:nvSpPr>
        <p:spPr>
          <a:xfrm>
            <a:off x="4673600" y="5825997"/>
            <a:ext cx="2904067" cy="1608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a:extLst>
              <a:ext uri="{FF2B5EF4-FFF2-40B4-BE49-F238E27FC236}">
                <a16:creationId xmlns:a16="http://schemas.microsoft.com/office/drawing/2014/main" id="{425733E4-64C3-4F63-8825-BCB7F03D9722}"/>
              </a:ext>
            </a:extLst>
          </p:cNvPr>
          <p:cNvSpPr txBox="1"/>
          <p:nvPr/>
        </p:nvSpPr>
        <p:spPr>
          <a:xfrm>
            <a:off x="7679267" y="5164667"/>
            <a:ext cx="3420533" cy="1477328"/>
          </a:xfrm>
          <a:prstGeom prst="rect">
            <a:avLst/>
          </a:prstGeom>
          <a:noFill/>
          <a:ln>
            <a:solidFill>
              <a:srgbClr val="E15CBD"/>
            </a:solidFill>
          </a:ln>
        </p:spPr>
        <p:txBody>
          <a:bodyPr wrap="square">
            <a:spAutoFit/>
          </a:bodyPr>
          <a:lstStyle/>
          <a:p>
            <a:pPr marL="285750" indent="-285750">
              <a:buFont typeface="Wingdings" panose="05000000000000000000" pitchFamily="2" charset="2"/>
              <a:buChar char="q"/>
            </a:pPr>
            <a:r>
              <a:rPr lang="it-IT" b="1" dirty="0">
                <a:solidFill>
                  <a:srgbClr val="E15CBD"/>
                </a:solidFill>
              </a:rPr>
              <a:t>Disfunzione endoteliale</a:t>
            </a:r>
          </a:p>
          <a:p>
            <a:pPr marL="285750" indent="-285750">
              <a:buFont typeface="Wingdings" panose="05000000000000000000" pitchFamily="2" charset="2"/>
              <a:buChar char="q"/>
            </a:pPr>
            <a:r>
              <a:rPr lang="it-IT" b="1" dirty="0">
                <a:solidFill>
                  <a:srgbClr val="E15CBD"/>
                </a:solidFill>
              </a:rPr>
              <a:t>Vasocostrizione </a:t>
            </a:r>
            <a:r>
              <a:rPr lang="it-IT" b="1" dirty="0" err="1">
                <a:solidFill>
                  <a:srgbClr val="E15CBD"/>
                </a:solidFill>
              </a:rPr>
              <a:t>perifollicolare</a:t>
            </a:r>
            <a:endParaRPr lang="it-IT" b="1" dirty="0">
              <a:solidFill>
                <a:srgbClr val="E15CBD"/>
              </a:solidFill>
            </a:endParaRPr>
          </a:p>
          <a:p>
            <a:pPr marL="285750" indent="-285750">
              <a:buFont typeface="Wingdings" panose="05000000000000000000" pitchFamily="2" charset="2"/>
              <a:buChar char="q"/>
            </a:pPr>
            <a:r>
              <a:rPr lang="it-IT" b="1" dirty="0">
                <a:solidFill>
                  <a:srgbClr val="E15CBD"/>
                </a:solidFill>
                <a:latin typeface="Calibri" panose="020F0502020204030204" pitchFamily="34" charset="0"/>
                <a:ea typeface="Calibri" panose="020F0502020204030204" pitchFamily="34" charset="0"/>
                <a:cs typeface="Calibri" panose="020F0502020204030204" pitchFamily="34" charset="0"/>
              </a:rPr>
              <a:t>Ipossia </a:t>
            </a:r>
            <a:endParaRPr lang="it-IT" b="1" dirty="0">
              <a:solidFill>
                <a:srgbClr val="E15CBD"/>
              </a:solidFill>
            </a:endParaRPr>
          </a:p>
          <a:p>
            <a:pPr marL="285750" indent="-285750">
              <a:buFont typeface="Wingdings" panose="05000000000000000000" pitchFamily="2" charset="2"/>
              <a:buChar char="q"/>
            </a:pPr>
            <a:r>
              <a:rPr lang="it-IT" b="1" dirty="0">
                <a:solidFill>
                  <a:srgbClr val="E15CBD"/>
                </a:solidFill>
                <a:latin typeface="Calibri" panose="020F0502020204030204" pitchFamily="34" charset="0"/>
                <a:ea typeface="Calibri" panose="020F0502020204030204" pitchFamily="34" charset="0"/>
                <a:cs typeface="Calibri" panose="020F0502020204030204" pitchFamily="34" charset="0"/>
              </a:rPr>
              <a:t>Insufficienza </a:t>
            </a:r>
            <a:r>
              <a:rPr lang="it-IT" b="1" dirty="0" err="1">
                <a:solidFill>
                  <a:srgbClr val="E15CBD"/>
                </a:solidFill>
                <a:latin typeface="Calibri" panose="020F0502020204030204" pitchFamily="34" charset="0"/>
                <a:ea typeface="Calibri" panose="020F0502020204030204" pitchFamily="34" charset="0"/>
                <a:cs typeface="Calibri" panose="020F0502020204030204" pitchFamily="34" charset="0"/>
              </a:rPr>
              <a:t>microvascolare</a:t>
            </a:r>
            <a:endParaRPr lang="it-IT" dirty="0">
              <a:solidFill>
                <a:srgbClr val="E15CBD"/>
              </a:solidFill>
            </a:endParaRPr>
          </a:p>
          <a:p>
            <a:endParaRPr lang="en-GB" dirty="0"/>
          </a:p>
        </p:txBody>
      </p:sp>
      <p:sp>
        <p:nvSpPr>
          <p:cNvPr id="12" name="Cerchio vuoto 11">
            <a:extLst>
              <a:ext uri="{FF2B5EF4-FFF2-40B4-BE49-F238E27FC236}">
                <a16:creationId xmlns:a16="http://schemas.microsoft.com/office/drawing/2014/main" id="{ECEDE4EA-133A-4283-A76F-207CAE4C866A}"/>
              </a:ext>
            </a:extLst>
          </p:cNvPr>
          <p:cNvSpPr/>
          <p:nvPr/>
        </p:nvSpPr>
        <p:spPr>
          <a:xfrm>
            <a:off x="4152900" y="1192187"/>
            <a:ext cx="1159933" cy="515033"/>
          </a:xfrm>
          <a:prstGeom prst="donut">
            <a:avLst>
              <a:gd name="adj" fmla="val 10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erchio vuoto 12">
            <a:extLst>
              <a:ext uri="{FF2B5EF4-FFF2-40B4-BE49-F238E27FC236}">
                <a16:creationId xmlns:a16="http://schemas.microsoft.com/office/drawing/2014/main" id="{1F938D34-257D-4AE7-9509-DA2A4F21A50C}"/>
              </a:ext>
            </a:extLst>
          </p:cNvPr>
          <p:cNvSpPr/>
          <p:nvPr/>
        </p:nvSpPr>
        <p:spPr>
          <a:xfrm>
            <a:off x="10519833" y="1208109"/>
            <a:ext cx="1240367" cy="575460"/>
          </a:xfrm>
          <a:prstGeom prst="donut">
            <a:avLst>
              <a:gd name="adj" fmla="val 101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asellaDiTesto 13">
            <a:extLst>
              <a:ext uri="{FF2B5EF4-FFF2-40B4-BE49-F238E27FC236}">
                <a16:creationId xmlns:a16="http://schemas.microsoft.com/office/drawing/2014/main" id="{C7E36A3A-30CA-4C9C-9A19-6D9F3D4DA7D7}"/>
              </a:ext>
            </a:extLst>
          </p:cNvPr>
          <p:cNvSpPr txBox="1"/>
          <p:nvPr/>
        </p:nvSpPr>
        <p:spPr>
          <a:xfrm>
            <a:off x="4873903" y="4703002"/>
            <a:ext cx="2351083" cy="923330"/>
          </a:xfrm>
          <a:prstGeom prst="rect">
            <a:avLst/>
          </a:prstGeom>
          <a:noFill/>
          <a:ln w="57150">
            <a:solidFill>
              <a:schemeClr val="accent1"/>
            </a:solidFill>
          </a:ln>
        </p:spPr>
        <p:txBody>
          <a:bodyPr wrap="square">
            <a:spAutoFit/>
          </a:bodyPr>
          <a:lstStyle/>
          <a:p>
            <a:r>
              <a:rPr lang="it-IT" b="1" dirty="0"/>
              <a:t>Associazione tra </a:t>
            </a:r>
          </a:p>
          <a:p>
            <a:r>
              <a:rPr lang="it-IT" b="1" dirty="0"/>
              <a:t>- AGA &amp; </a:t>
            </a:r>
            <a:r>
              <a:rPr lang="it-IT" b="1" dirty="0" err="1"/>
              <a:t>MetS</a:t>
            </a:r>
            <a:r>
              <a:rPr lang="it-IT" b="1" dirty="0"/>
              <a:t> 25%</a:t>
            </a:r>
          </a:p>
          <a:p>
            <a:r>
              <a:rPr lang="it-IT" b="1" dirty="0"/>
              <a:t>- AGA &amp; PCOS 20-30 %</a:t>
            </a:r>
          </a:p>
        </p:txBody>
      </p:sp>
      <p:pic>
        <p:nvPicPr>
          <p:cNvPr id="16" name="Immagine 15">
            <a:extLst>
              <a:ext uri="{FF2B5EF4-FFF2-40B4-BE49-F238E27FC236}">
                <a16:creationId xmlns:a16="http://schemas.microsoft.com/office/drawing/2014/main" id="{ECAF836F-F6AB-44D3-817E-C161C89EBAB3}"/>
              </a:ext>
            </a:extLst>
          </p:cNvPr>
          <p:cNvPicPr>
            <a:picLocks noChangeAspect="1"/>
          </p:cNvPicPr>
          <p:nvPr/>
        </p:nvPicPr>
        <p:blipFill>
          <a:blip r:embed="rId4"/>
          <a:stretch>
            <a:fillRect/>
          </a:stretch>
        </p:blipFill>
        <p:spPr>
          <a:xfrm>
            <a:off x="19574" y="25219"/>
            <a:ext cx="2359559" cy="1268655"/>
          </a:xfrm>
          <a:prstGeom prst="rect">
            <a:avLst/>
          </a:prstGeom>
        </p:spPr>
      </p:pic>
      <p:pic>
        <p:nvPicPr>
          <p:cNvPr id="18" name="Immagine 17">
            <a:extLst>
              <a:ext uri="{FF2B5EF4-FFF2-40B4-BE49-F238E27FC236}">
                <a16:creationId xmlns:a16="http://schemas.microsoft.com/office/drawing/2014/main" id="{5223FCB1-FB4F-4847-A66C-84531DA37DE4}"/>
              </a:ext>
            </a:extLst>
          </p:cNvPr>
          <p:cNvPicPr>
            <a:picLocks noChangeAspect="1"/>
          </p:cNvPicPr>
          <p:nvPr/>
        </p:nvPicPr>
        <p:blipFill>
          <a:blip r:embed="rId5"/>
          <a:stretch>
            <a:fillRect/>
          </a:stretch>
        </p:blipFill>
        <p:spPr>
          <a:xfrm>
            <a:off x="9567462" y="304578"/>
            <a:ext cx="2210108" cy="362001"/>
          </a:xfrm>
          <a:prstGeom prst="rect">
            <a:avLst/>
          </a:prstGeom>
        </p:spPr>
      </p:pic>
    </p:spTree>
    <p:extLst>
      <p:ext uri="{BB962C8B-B14F-4D97-AF65-F5344CB8AC3E}">
        <p14:creationId xmlns:p14="http://schemas.microsoft.com/office/powerpoint/2010/main" val="141149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3191933" y="229627"/>
            <a:ext cx="8221568" cy="1938992"/>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1E5082"/>
                </a:solidFill>
                <a:effectLst/>
                <a:uLnTx/>
                <a:uFillTx/>
                <a:latin typeface="Calibri" panose="020F0502020204030204"/>
                <a:ea typeface="+mj-ea"/>
                <a:cs typeface="+mj-cs"/>
              </a:rPr>
              <a:t>BAR-SITE</a:t>
            </a: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 </a:t>
            </a:r>
            <a:r>
              <a:rPr lang="it-IT" sz="4000" dirty="0">
                <a:solidFill>
                  <a:srgbClr val="1E5082"/>
                </a:solidFill>
              </a:rPr>
              <a:t>(</a:t>
            </a:r>
            <a:r>
              <a:rPr lang="it-IT" sz="4000" dirty="0" err="1">
                <a:solidFill>
                  <a:srgbClr val="1E5082"/>
                </a:solidFill>
              </a:rPr>
              <a:t>Bariatric</a:t>
            </a:r>
            <a:r>
              <a:rPr lang="it-IT" sz="4000" dirty="0">
                <a:solidFill>
                  <a:srgbClr val="1E5082"/>
                </a:solidFill>
              </a:rPr>
              <a:t> Surgery </a:t>
            </a:r>
            <a:r>
              <a:rPr lang="it-IT" sz="4000" dirty="0" err="1">
                <a:solidFill>
                  <a:srgbClr val="1E5082"/>
                </a:solidFill>
              </a:rPr>
              <a:t>Induced</a:t>
            </a:r>
            <a:r>
              <a:rPr lang="it-IT" sz="4000" dirty="0">
                <a:solidFill>
                  <a:srgbClr val="1E5082"/>
                </a:solidFill>
              </a:rPr>
              <a:t> </a:t>
            </a:r>
            <a:r>
              <a:rPr lang="it-IT" sz="4000" dirty="0" err="1">
                <a:solidFill>
                  <a:srgbClr val="1E5082"/>
                </a:solidFill>
              </a:rPr>
              <a:t>Telogen</a:t>
            </a:r>
            <a:r>
              <a:rPr lang="it-IT" sz="4000" dirty="0">
                <a:solidFill>
                  <a:srgbClr val="1E5082"/>
                </a:solidFill>
              </a:rPr>
              <a:t> </a:t>
            </a:r>
            <a:r>
              <a:rPr lang="it-IT" sz="4000" dirty="0" err="1">
                <a:solidFill>
                  <a:srgbClr val="1E5082"/>
                </a:solidFill>
              </a:rPr>
              <a:t>effluvium</a:t>
            </a:r>
            <a:r>
              <a:rPr lang="it-IT" sz="4000" dirty="0">
                <a:solidFill>
                  <a:srgbClr val="1E5082"/>
                </a:solidFill>
              </a:rPr>
              <a:t>) </a:t>
            </a:r>
          </a:p>
          <a:p>
            <a:pPr algn="ctr"/>
            <a:endPar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endParaRPr>
          </a:p>
        </p:txBody>
      </p:sp>
      <p:cxnSp>
        <p:nvCxnSpPr>
          <p:cNvPr id="25" name="Connettore diritto 24">
            <a:extLst>
              <a:ext uri="{FF2B5EF4-FFF2-40B4-BE49-F238E27FC236}">
                <a16:creationId xmlns:a16="http://schemas.microsoft.com/office/drawing/2014/main" id="{96938D8A-D62F-4EB9-B91A-D4386BA10819}"/>
              </a:ext>
            </a:extLst>
          </p:cNvPr>
          <p:cNvCxnSpPr>
            <a:cxnSpLocks/>
          </p:cNvCxnSpPr>
          <p:nvPr/>
        </p:nvCxnSpPr>
        <p:spPr>
          <a:xfrm>
            <a:off x="3048000" y="6550223"/>
            <a:ext cx="8822702"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E6B8E640-8156-4EF9-8185-F355B8CED57E}"/>
              </a:ext>
            </a:extLst>
          </p:cNvPr>
          <p:cNvPicPr>
            <a:picLocks noChangeAspect="1"/>
          </p:cNvPicPr>
          <p:nvPr/>
        </p:nvPicPr>
        <p:blipFill>
          <a:blip r:embed="rId2"/>
          <a:stretch>
            <a:fillRect/>
          </a:stretch>
        </p:blipFill>
        <p:spPr>
          <a:xfrm>
            <a:off x="120438" y="0"/>
            <a:ext cx="2735407" cy="6858000"/>
          </a:xfrm>
          <a:prstGeom prst="rect">
            <a:avLst/>
          </a:prstGeom>
        </p:spPr>
      </p:pic>
      <p:sp>
        <p:nvSpPr>
          <p:cNvPr id="15" name="CasellaDiTesto 14">
            <a:extLst>
              <a:ext uri="{FF2B5EF4-FFF2-40B4-BE49-F238E27FC236}">
                <a16:creationId xmlns:a16="http://schemas.microsoft.com/office/drawing/2014/main" id="{BCFE80B9-4E72-45C4-BE11-1674077D2106}"/>
              </a:ext>
            </a:extLst>
          </p:cNvPr>
          <p:cNvSpPr txBox="1"/>
          <p:nvPr/>
        </p:nvSpPr>
        <p:spPr>
          <a:xfrm>
            <a:off x="3048000" y="6550223"/>
            <a:ext cx="9144000" cy="307777"/>
          </a:xfrm>
          <a:prstGeom prst="rect">
            <a:avLst/>
          </a:prstGeom>
          <a:noFill/>
        </p:spPr>
        <p:txBody>
          <a:bodyPr wrap="square">
            <a:spAutoFit/>
          </a:bodyPr>
          <a:lstStyle/>
          <a:p>
            <a:r>
              <a:rPr lang="en-GB" sz="1400" b="0" i="1" dirty="0">
                <a:solidFill>
                  <a:srgbClr val="3B3030"/>
                </a:solidFill>
                <a:effectLst/>
                <a:latin typeface="Fira Sans" panose="020B0604020202020204" pitchFamily="34" charset="0"/>
              </a:rPr>
              <a:t>Advances in Skin &amp; Wound Care </a:t>
            </a:r>
            <a:r>
              <a:rPr lang="en-GB" sz="1400" b="0" i="0" u="none" strike="noStrike" dirty="0">
                <a:solidFill>
                  <a:srgbClr val="005B92"/>
                </a:solidFill>
                <a:effectLst/>
                <a:latin typeface="Fira Sans" panose="020B0604020202020204" pitchFamily="34" charset="0"/>
                <a:hlinkClick r:id="rId3"/>
              </a:rPr>
              <a:t>32(10):p 443-455, October 2019.</a:t>
            </a:r>
            <a:r>
              <a:rPr lang="en-GB" sz="1400" b="0" i="0" dirty="0">
                <a:solidFill>
                  <a:srgbClr val="3B3030"/>
                </a:solidFill>
                <a:effectLst/>
                <a:latin typeface="Fira Sans" panose="020B0604020202020204" pitchFamily="34" charset="0"/>
              </a:rPr>
              <a:t> | </a:t>
            </a:r>
            <a:r>
              <a:rPr lang="en-GB" sz="1400" b="0" i="1" dirty="0">
                <a:solidFill>
                  <a:srgbClr val="3B3030"/>
                </a:solidFill>
                <a:effectLst/>
                <a:latin typeface="Fira Sans" panose="020B0604020202020204" pitchFamily="34" charset="0"/>
              </a:rPr>
              <a:t>DOI: </a:t>
            </a:r>
            <a:r>
              <a:rPr lang="en-GB" sz="1400" b="0" i="0" dirty="0">
                <a:solidFill>
                  <a:srgbClr val="3B3030"/>
                </a:solidFill>
                <a:effectLst/>
                <a:latin typeface="Fira Sans" panose="020B0604020202020204" pitchFamily="34" charset="0"/>
              </a:rPr>
              <a:t>10.1097/01.ASW.0000579688.97532.18</a:t>
            </a:r>
            <a:endParaRPr lang="en-GB" sz="1400" dirty="0"/>
          </a:p>
        </p:txBody>
      </p:sp>
      <p:sp>
        <p:nvSpPr>
          <p:cNvPr id="21" name="CasellaDiTesto 20">
            <a:extLst>
              <a:ext uri="{FF2B5EF4-FFF2-40B4-BE49-F238E27FC236}">
                <a16:creationId xmlns:a16="http://schemas.microsoft.com/office/drawing/2014/main" id="{0BD04D15-EDD5-4733-A2BE-9FA2373FDCFA}"/>
              </a:ext>
            </a:extLst>
          </p:cNvPr>
          <p:cNvSpPr txBox="1"/>
          <p:nvPr/>
        </p:nvSpPr>
        <p:spPr>
          <a:xfrm>
            <a:off x="3093494" y="2051097"/>
            <a:ext cx="8418445" cy="2585323"/>
          </a:xfrm>
          <a:prstGeom prst="rect">
            <a:avLst/>
          </a:prstGeom>
          <a:noFill/>
          <a:ln>
            <a:solidFill>
              <a:srgbClr val="E15CBD"/>
            </a:solidFill>
          </a:ln>
        </p:spPr>
        <p:txBody>
          <a:bodyPr wrap="square">
            <a:spAutoFit/>
          </a:bodyPr>
          <a:lstStyle/>
          <a:p>
            <a:r>
              <a:rPr lang="it-IT" dirty="0"/>
              <a:t>Follicoli </a:t>
            </a:r>
            <a:r>
              <a:rPr lang="it-IT" dirty="0" err="1"/>
              <a:t>Anagen</a:t>
            </a:r>
            <a:r>
              <a:rPr lang="it-IT" dirty="0"/>
              <a:t> che progrediscono prematuramente alla fase </a:t>
            </a:r>
            <a:r>
              <a:rPr lang="it-IT" dirty="0" err="1"/>
              <a:t>Telogen</a:t>
            </a:r>
            <a:r>
              <a:rPr lang="it-IT" dirty="0"/>
              <a:t> in seguito all’intervento chirurgico </a:t>
            </a:r>
            <a:r>
              <a:rPr lang="it-IT" dirty="0" err="1"/>
              <a:t>bariatrico</a:t>
            </a:r>
            <a:endParaRPr lang="it-IT" dirty="0"/>
          </a:p>
          <a:p>
            <a:endParaRPr lang="it-IT" dirty="0"/>
          </a:p>
          <a:p>
            <a:r>
              <a:rPr lang="it-IT" dirty="0"/>
              <a:t>In genere: acuta, secondaria all’intervento chirurgico/calo ponderale</a:t>
            </a:r>
          </a:p>
          <a:p>
            <a:r>
              <a:rPr lang="it-IT" dirty="0"/>
              <a:t>Si verifica prevalentemente tra le 7 settimane e i 9m successivi</a:t>
            </a:r>
          </a:p>
          <a:p>
            <a:r>
              <a:rPr lang="it-IT" dirty="0"/>
              <a:t>dura fino 1 anno post-</a:t>
            </a:r>
            <a:r>
              <a:rPr lang="it-IT" dirty="0" err="1"/>
              <a:t>chir</a:t>
            </a:r>
            <a:endParaRPr lang="it-IT" dirty="0"/>
          </a:p>
          <a:p>
            <a:r>
              <a:rPr lang="it-IT" dirty="0"/>
              <a:t>  </a:t>
            </a:r>
          </a:p>
          <a:p>
            <a:r>
              <a:rPr lang="it-IT" dirty="0">
                <a:solidFill>
                  <a:srgbClr val="1E5082"/>
                </a:solidFill>
              </a:rPr>
              <a:t>Carenza di Ferro/Zinco/Vitamine </a:t>
            </a:r>
          </a:p>
          <a:p>
            <a:r>
              <a:rPr lang="it-IT" dirty="0"/>
              <a:t>Ansia/Stress post-</a:t>
            </a:r>
            <a:r>
              <a:rPr lang="it-IT" dirty="0" err="1"/>
              <a:t>chir</a:t>
            </a:r>
            <a:endParaRPr lang="it-IT" dirty="0"/>
          </a:p>
        </p:txBody>
      </p:sp>
      <p:sp>
        <p:nvSpPr>
          <p:cNvPr id="22" name="Rectangle 1">
            <a:extLst>
              <a:ext uri="{FF2B5EF4-FFF2-40B4-BE49-F238E27FC236}">
                <a16:creationId xmlns:a16="http://schemas.microsoft.com/office/drawing/2014/main" id="{D79BCFA4-A9E5-4BC0-B6B1-893AC80F1880}"/>
              </a:ext>
            </a:extLst>
          </p:cNvPr>
          <p:cNvSpPr>
            <a:spLocks noChangeArrowheads="1"/>
          </p:cNvSpPr>
          <p:nvPr/>
        </p:nvSpPr>
        <p:spPr bwMode="auto">
          <a:xfrm>
            <a:off x="7459351" y="4287849"/>
            <a:ext cx="3935712"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B1B1B"/>
                </a:solidFill>
                <a:effectLst/>
                <a:latin typeface="Source Sans Pro Web"/>
              </a:rPr>
              <a:t>2021 Apr 21;13(4):e14617. </a:t>
            </a:r>
            <a:r>
              <a:rPr kumimoji="0" lang="en-US" altLang="en-US" sz="1200" b="0" i="0" u="none" strike="noStrike" cap="none" normalizeH="0" baseline="0" dirty="0" err="1">
                <a:ln>
                  <a:noFill/>
                </a:ln>
                <a:solidFill>
                  <a:srgbClr val="1B1B1B"/>
                </a:solidFill>
                <a:effectLst/>
                <a:latin typeface="Source Sans Pro Web"/>
              </a:rPr>
              <a:t>doi</a:t>
            </a:r>
            <a:r>
              <a:rPr kumimoji="0" lang="en-US" altLang="en-US" sz="1200" b="0" i="0" u="none" strike="noStrike" cap="none" normalizeH="0" baseline="0" dirty="0">
                <a:ln>
                  <a:noFill/>
                </a:ln>
                <a:solidFill>
                  <a:srgbClr val="1B1B1B"/>
                </a:solidFill>
                <a:effectLst/>
                <a:latin typeface="Source Sans Pro Web"/>
              </a:rPr>
              <a:t>: </a:t>
            </a:r>
            <a:r>
              <a:rPr kumimoji="0" lang="en-US" altLang="en-US" sz="1200" b="0" i="0" u="sng" strike="noStrike" cap="none" normalizeH="0" baseline="0" dirty="0">
                <a:ln>
                  <a:noFill/>
                </a:ln>
                <a:solidFill>
                  <a:srgbClr val="005EA2"/>
                </a:solidFill>
                <a:effectLst/>
                <a:latin typeface="Source Sans Pro Web"/>
                <a:hlinkClick r:id="rId4"/>
              </a:rPr>
              <a:t>10.7759/cureus.14617</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Cerchio vuoto 22">
            <a:extLst>
              <a:ext uri="{FF2B5EF4-FFF2-40B4-BE49-F238E27FC236}">
                <a16:creationId xmlns:a16="http://schemas.microsoft.com/office/drawing/2014/main" id="{27A26014-3CDC-4A4D-B76E-A23B020E4E4B}"/>
              </a:ext>
            </a:extLst>
          </p:cNvPr>
          <p:cNvSpPr/>
          <p:nvPr/>
        </p:nvSpPr>
        <p:spPr>
          <a:xfrm>
            <a:off x="4958817" y="5766042"/>
            <a:ext cx="4122521" cy="650327"/>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asellaDiTesto 23">
            <a:extLst>
              <a:ext uri="{FF2B5EF4-FFF2-40B4-BE49-F238E27FC236}">
                <a16:creationId xmlns:a16="http://schemas.microsoft.com/office/drawing/2014/main" id="{B763771E-DDE5-43EE-B243-3534AEA30492}"/>
              </a:ext>
            </a:extLst>
          </p:cNvPr>
          <p:cNvSpPr txBox="1"/>
          <p:nvPr/>
        </p:nvSpPr>
        <p:spPr>
          <a:xfrm>
            <a:off x="5524701" y="5913183"/>
            <a:ext cx="2990755" cy="369332"/>
          </a:xfrm>
          <a:prstGeom prst="rect">
            <a:avLst/>
          </a:prstGeom>
          <a:noFill/>
        </p:spPr>
        <p:txBody>
          <a:bodyPr wrap="none" rtlCol="0">
            <a:spAutoFit/>
          </a:bodyPr>
          <a:lstStyle/>
          <a:p>
            <a:r>
              <a:rPr lang="it-IT" dirty="0"/>
              <a:t>Eziopatogenesi multifattoriale</a:t>
            </a:r>
            <a:endParaRPr lang="en-GB" dirty="0"/>
          </a:p>
        </p:txBody>
      </p:sp>
    </p:spTree>
    <p:extLst>
      <p:ext uri="{BB962C8B-B14F-4D97-AF65-F5344CB8AC3E}">
        <p14:creationId xmlns:p14="http://schemas.microsoft.com/office/powerpoint/2010/main" val="2000063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703DCB3-F8FF-43BF-A8D2-DA281689577F}"/>
              </a:ext>
            </a:extLst>
          </p:cNvPr>
          <p:cNvSpPr txBox="1"/>
          <p:nvPr/>
        </p:nvSpPr>
        <p:spPr>
          <a:xfrm>
            <a:off x="321733" y="245533"/>
            <a:ext cx="11548533"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BAR-SITE</a:t>
            </a:r>
          </a:p>
        </p:txBody>
      </p:sp>
      <p:pic>
        <p:nvPicPr>
          <p:cNvPr id="3" name="Immagine 2">
            <a:extLst>
              <a:ext uri="{FF2B5EF4-FFF2-40B4-BE49-F238E27FC236}">
                <a16:creationId xmlns:a16="http://schemas.microsoft.com/office/drawing/2014/main" id="{341A5FB2-5279-4F0E-A180-306B06A0F427}"/>
              </a:ext>
            </a:extLst>
          </p:cNvPr>
          <p:cNvPicPr>
            <a:picLocks noChangeAspect="1"/>
          </p:cNvPicPr>
          <p:nvPr/>
        </p:nvPicPr>
        <p:blipFill>
          <a:blip r:embed="rId2"/>
          <a:stretch>
            <a:fillRect/>
          </a:stretch>
        </p:blipFill>
        <p:spPr>
          <a:xfrm>
            <a:off x="664883" y="971183"/>
            <a:ext cx="5120588" cy="5592967"/>
          </a:xfrm>
          <a:prstGeom prst="rect">
            <a:avLst/>
          </a:prstGeom>
        </p:spPr>
      </p:pic>
      <p:pic>
        <p:nvPicPr>
          <p:cNvPr id="6" name="Immagine 5">
            <a:extLst>
              <a:ext uri="{FF2B5EF4-FFF2-40B4-BE49-F238E27FC236}">
                <a16:creationId xmlns:a16="http://schemas.microsoft.com/office/drawing/2014/main" id="{1AA160EE-9E6E-4648-A3B1-6CCC246E2D66}"/>
              </a:ext>
            </a:extLst>
          </p:cNvPr>
          <p:cNvPicPr>
            <a:picLocks noChangeAspect="1"/>
          </p:cNvPicPr>
          <p:nvPr/>
        </p:nvPicPr>
        <p:blipFill>
          <a:blip r:embed="rId3"/>
          <a:stretch>
            <a:fillRect/>
          </a:stretch>
        </p:blipFill>
        <p:spPr>
          <a:xfrm>
            <a:off x="7286572" y="6498151"/>
            <a:ext cx="4772691" cy="228632"/>
          </a:xfrm>
          <a:prstGeom prst="rect">
            <a:avLst/>
          </a:prstGeom>
        </p:spPr>
      </p:pic>
      <p:sp>
        <p:nvSpPr>
          <p:cNvPr id="11" name="CasellaDiTesto 10">
            <a:extLst>
              <a:ext uri="{FF2B5EF4-FFF2-40B4-BE49-F238E27FC236}">
                <a16:creationId xmlns:a16="http://schemas.microsoft.com/office/drawing/2014/main" id="{420DAD92-7F89-4943-8555-91165C3DCA0F}"/>
              </a:ext>
            </a:extLst>
          </p:cNvPr>
          <p:cNvSpPr txBox="1"/>
          <p:nvPr/>
        </p:nvSpPr>
        <p:spPr>
          <a:xfrm>
            <a:off x="6777316" y="1784303"/>
            <a:ext cx="4312025" cy="3693319"/>
          </a:xfrm>
          <a:prstGeom prst="rect">
            <a:avLst/>
          </a:prstGeom>
          <a:noFill/>
          <a:ln w="15875">
            <a:solidFill>
              <a:srgbClr val="E15CBD"/>
            </a:solidFill>
          </a:ln>
        </p:spPr>
        <p:txBody>
          <a:bodyPr wrap="square">
            <a:spAutoFit/>
          </a:bodyPr>
          <a:lstStyle/>
          <a:p>
            <a:endParaRPr lang="en-GB" b="1" i="1" dirty="0">
              <a:solidFill>
                <a:schemeClr val="accent1"/>
              </a:solidFill>
              <a:effectLst/>
              <a:latin typeface="Fira Sans" panose="020B0604020202020204" pitchFamily="34" charset="0"/>
            </a:endParaRPr>
          </a:p>
          <a:p>
            <a:r>
              <a:rPr lang="en-GB" b="1" i="1" dirty="0">
                <a:solidFill>
                  <a:schemeClr val="accent1"/>
                </a:solidFill>
                <a:effectLst/>
              </a:rPr>
              <a:t>Rapido Calo </a:t>
            </a:r>
            <a:r>
              <a:rPr lang="en-GB" b="1" i="1" dirty="0" err="1">
                <a:solidFill>
                  <a:schemeClr val="accent1"/>
                </a:solidFill>
                <a:effectLst/>
              </a:rPr>
              <a:t>ponderale</a:t>
            </a:r>
            <a:r>
              <a:rPr lang="en-GB" b="1" i="1" dirty="0">
                <a:solidFill>
                  <a:schemeClr val="accent1"/>
                </a:solidFill>
                <a:effectLst/>
              </a:rPr>
              <a:t> </a:t>
            </a:r>
            <a:r>
              <a:rPr lang="en-GB" b="1" i="1" dirty="0">
                <a:solidFill>
                  <a:schemeClr val="accent1"/>
                </a:solidFill>
                <a:effectLst/>
                <a:sym typeface="Wingdings" panose="05000000000000000000" pitchFamily="2" charset="2"/>
              </a:rPr>
              <a:t> </a:t>
            </a:r>
            <a:r>
              <a:rPr lang="en-GB" dirty="0" err="1">
                <a:solidFill>
                  <a:srgbClr val="3B3030"/>
                </a:solidFill>
              </a:rPr>
              <a:t>Malassorbimento</a:t>
            </a:r>
            <a:endParaRPr lang="en-GB" dirty="0">
              <a:solidFill>
                <a:srgbClr val="3B3030"/>
              </a:solidFill>
            </a:endParaRPr>
          </a:p>
          <a:p>
            <a:r>
              <a:rPr lang="en-GB" dirty="0" err="1">
                <a:solidFill>
                  <a:srgbClr val="3B3030"/>
                </a:solidFill>
              </a:rPr>
              <a:t>Insufficiente</a:t>
            </a:r>
            <a:r>
              <a:rPr lang="en-GB" dirty="0">
                <a:solidFill>
                  <a:srgbClr val="3B3030"/>
                </a:solidFill>
              </a:rPr>
              <a:t> Intake </a:t>
            </a:r>
          </a:p>
          <a:p>
            <a:endParaRPr lang="en-GB" b="1" i="1" dirty="0">
              <a:solidFill>
                <a:schemeClr val="accent1"/>
              </a:solidFill>
              <a:effectLst/>
              <a:sym typeface="Wingdings" panose="05000000000000000000" pitchFamily="2" charset="2"/>
            </a:endParaRPr>
          </a:p>
          <a:p>
            <a:r>
              <a:rPr lang="en-GB" b="1" i="1" dirty="0">
                <a:solidFill>
                  <a:schemeClr val="accent1"/>
                </a:solidFill>
                <a:effectLst/>
              </a:rPr>
              <a:t>Deficit </a:t>
            </a:r>
            <a:r>
              <a:rPr lang="en-GB" b="1" i="1" dirty="0" err="1">
                <a:solidFill>
                  <a:schemeClr val="accent1"/>
                </a:solidFill>
                <a:effectLst/>
              </a:rPr>
              <a:t>Nutrizionali</a:t>
            </a:r>
            <a:r>
              <a:rPr lang="en-GB" b="1" i="1" dirty="0">
                <a:solidFill>
                  <a:schemeClr val="accent1"/>
                </a:solidFill>
                <a:effectLst/>
              </a:rPr>
              <a:t> </a:t>
            </a:r>
          </a:p>
          <a:p>
            <a:r>
              <a:rPr lang="en-GB" b="1" i="1" dirty="0">
                <a:solidFill>
                  <a:schemeClr val="accent1"/>
                </a:solidFill>
                <a:effectLst/>
              </a:rPr>
              <a:t>Macro </a:t>
            </a:r>
            <a:r>
              <a:rPr lang="en-GB" b="1" i="1" dirty="0">
                <a:solidFill>
                  <a:schemeClr val="accent1"/>
                </a:solidFill>
              </a:rPr>
              <a:t>e Micro-</a:t>
            </a:r>
            <a:r>
              <a:rPr lang="en-GB" b="1" i="1" dirty="0" err="1">
                <a:solidFill>
                  <a:schemeClr val="accent1"/>
                </a:solidFill>
              </a:rPr>
              <a:t>nutrienti</a:t>
            </a:r>
            <a:r>
              <a:rPr lang="en-GB" b="1" i="1" dirty="0">
                <a:solidFill>
                  <a:schemeClr val="accent1"/>
                </a:solidFill>
              </a:rPr>
              <a:t> e di </a:t>
            </a:r>
            <a:r>
              <a:rPr lang="en-GB" b="1" i="1" dirty="0" err="1">
                <a:solidFill>
                  <a:schemeClr val="accent1"/>
                </a:solidFill>
              </a:rPr>
              <a:t>Vitamine</a:t>
            </a:r>
            <a:r>
              <a:rPr lang="en-GB" b="1" i="1" dirty="0">
                <a:solidFill>
                  <a:schemeClr val="accent1"/>
                </a:solidFill>
                <a:sym typeface="Wingdings" panose="05000000000000000000" pitchFamily="2" charset="2"/>
              </a:rPr>
              <a:t></a:t>
            </a:r>
          </a:p>
          <a:p>
            <a:r>
              <a:rPr lang="en-GB" dirty="0" err="1">
                <a:sym typeface="Wingdings" panose="05000000000000000000" pitchFamily="2" charset="2"/>
              </a:rPr>
              <a:t>Proteine</a:t>
            </a:r>
            <a:endParaRPr lang="en-GB" dirty="0">
              <a:sym typeface="Wingdings" panose="05000000000000000000" pitchFamily="2" charset="2"/>
            </a:endParaRPr>
          </a:p>
          <a:p>
            <a:r>
              <a:rPr lang="en-GB" dirty="0" err="1">
                <a:sym typeface="Wingdings" panose="05000000000000000000" pitchFamily="2" charset="2"/>
              </a:rPr>
              <a:t>Zinco</a:t>
            </a:r>
            <a:endParaRPr lang="en-GB" dirty="0">
              <a:sym typeface="Wingdings" panose="05000000000000000000" pitchFamily="2" charset="2"/>
            </a:endParaRPr>
          </a:p>
          <a:p>
            <a:r>
              <a:rPr lang="en-GB" dirty="0" err="1">
                <a:sym typeface="Wingdings" panose="05000000000000000000" pitchFamily="2" charset="2"/>
              </a:rPr>
              <a:t>Selenio</a:t>
            </a:r>
            <a:endParaRPr lang="en-GB" dirty="0">
              <a:sym typeface="Wingdings" panose="05000000000000000000" pitchFamily="2" charset="2"/>
            </a:endParaRPr>
          </a:p>
          <a:p>
            <a:r>
              <a:rPr lang="en-GB" dirty="0" err="1">
                <a:sym typeface="Wingdings" panose="05000000000000000000" pitchFamily="2" charset="2"/>
              </a:rPr>
              <a:t>Rame</a:t>
            </a:r>
            <a:endParaRPr lang="en-GB" dirty="0">
              <a:sym typeface="Wingdings" panose="05000000000000000000" pitchFamily="2" charset="2"/>
            </a:endParaRPr>
          </a:p>
          <a:p>
            <a:r>
              <a:rPr lang="en-GB" dirty="0">
                <a:sym typeface="Wingdings" panose="05000000000000000000" pitchFamily="2" charset="2"/>
              </a:rPr>
              <a:t>Ferro</a:t>
            </a:r>
          </a:p>
          <a:p>
            <a:r>
              <a:rPr lang="en-GB" dirty="0" err="1">
                <a:sym typeface="Wingdings" panose="05000000000000000000" pitchFamily="2" charset="2"/>
              </a:rPr>
              <a:t>Vitamine</a:t>
            </a:r>
            <a:r>
              <a:rPr lang="en-GB" dirty="0">
                <a:sym typeface="Wingdings" panose="05000000000000000000" pitchFamily="2" charset="2"/>
              </a:rPr>
              <a:t> (</a:t>
            </a:r>
            <a:r>
              <a:rPr lang="en-GB" dirty="0" err="1">
                <a:sym typeface="Wingdings" panose="05000000000000000000" pitchFamily="2" charset="2"/>
              </a:rPr>
              <a:t>varie</a:t>
            </a:r>
            <a:r>
              <a:rPr lang="en-GB" dirty="0">
                <a:sym typeface="Wingdings" panose="05000000000000000000" pitchFamily="2" charset="2"/>
              </a:rPr>
              <a:t>, </a:t>
            </a:r>
            <a:r>
              <a:rPr lang="en-GB" dirty="0" err="1">
                <a:sym typeface="Wingdings" panose="05000000000000000000" pitchFamily="2" charset="2"/>
              </a:rPr>
              <a:t>lipo</a:t>
            </a:r>
            <a:r>
              <a:rPr lang="en-GB" dirty="0">
                <a:sym typeface="Wingdings" panose="05000000000000000000" pitchFamily="2" charset="2"/>
              </a:rPr>
              <a:t> e </a:t>
            </a:r>
            <a:r>
              <a:rPr lang="en-GB" dirty="0" err="1">
                <a:sym typeface="Wingdings" panose="05000000000000000000" pitchFamily="2" charset="2"/>
              </a:rPr>
              <a:t>idro-solubili</a:t>
            </a:r>
            <a:r>
              <a:rPr lang="en-GB" dirty="0">
                <a:sym typeface="Wingdings" panose="05000000000000000000" pitchFamily="2" charset="2"/>
              </a:rPr>
              <a:t>) </a:t>
            </a:r>
          </a:p>
          <a:p>
            <a:endParaRPr lang="en-GB" b="1" i="1" dirty="0">
              <a:solidFill>
                <a:schemeClr val="accent1"/>
              </a:solidFill>
              <a:effectLst/>
              <a:latin typeface="Fira Sans" panose="020B0604020202020204" pitchFamily="34" charset="0"/>
            </a:endParaRPr>
          </a:p>
        </p:txBody>
      </p:sp>
      <p:sp>
        <p:nvSpPr>
          <p:cNvPr id="13" name="Cerchio vuoto 12">
            <a:extLst>
              <a:ext uri="{FF2B5EF4-FFF2-40B4-BE49-F238E27FC236}">
                <a16:creationId xmlns:a16="http://schemas.microsoft.com/office/drawing/2014/main" id="{64BCF432-C29F-4B9D-A5B6-61B428CEE7BD}"/>
              </a:ext>
            </a:extLst>
          </p:cNvPr>
          <p:cNvSpPr/>
          <p:nvPr/>
        </p:nvSpPr>
        <p:spPr>
          <a:xfrm>
            <a:off x="1244598" y="2552011"/>
            <a:ext cx="1058335" cy="499534"/>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erchio vuoto 14">
            <a:extLst>
              <a:ext uri="{FF2B5EF4-FFF2-40B4-BE49-F238E27FC236}">
                <a16:creationId xmlns:a16="http://schemas.microsoft.com/office/drawing/2014/main" id="{908EB050-C151-4A2E-BE16-10B93F753455}"/>
              </a:ext>
            </a:extLst>
          </p:cNvPr>
          <p:cNvSpPr/>
          <p:nvPr/>
        </p:nvSpPr>
        <p:spPr>
          <a:xfrm>
            <a:off x="1371600" y="3471333"/>
            <a:ext cx="872067" cy="296334"/>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erchio vuoto 15">
            <a:extLst>
              <a:ext uri="{FF2B5EF4-FFF2-40B4-BE49-F238E27FC236}">
                <a16:creationId xmlns:a16="http://schemas.microsoft.com/office/drawing/2014/main" id="{75BCF623-6B92-4A2B-9F50-FDA786A15C68}"/>
              </a:ext>
            </a:extLst>
          </p:cNvPr>
          <p:cNvSpPr/>
          <p:nvPr/>
        </p:nvSpPr>
        <p:spPr>
          <a:xfrm>
            <a:off x="1136527" y="4208622"/>
            <a:ext cx="1234139" cy="608912"/>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erchio vuoto 16">
            <a:extLst>
              <a:ext uri="{FF2B5EF4-FFF2-40B4-BE49-F238E27FC236}">
                <a16:creationId xmlns:a16="http://schemas.microsoft.com/office/drawing/2014/main" id="{1B5E0CE3-7B33-4877-8AED-10C753973646}"/>
              </a:ext>
            </a:extLst>
          </p:cNvPr>
          <p:cNvSpPr/>
          <p:nvPr/>
        </p:nvSpPr>
        <p:spPr>
          <a:xfrm>
            <a:off x="1244599" y="5008722"/>
            <a:ext cx="1058335" cy="499534"/>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1652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414430" y="127970"/>
            <a:ext cx="11456272"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BAR-SITE</a:t>
            </a:r>
          </a:p>
        </p:txBody>
      </p:sp>
      <p:pic>
        <p:nvPicPr>
          <p:cNvPr id="4" name="Immagine 3">
            <a:extLst>
              <a:ext uri="{FF2B5EF4-FFF2-40B4-BE49-F238E27FC236}">
                <a16:creationId xmlns:a16="http://schemas.microsoft.com/office/drawing/2014/main" id="{B2142912-0AD4-4067-B7CE-A8AB1CFEFA1D}"/>
              </a:ext>
            </a:extLst>
          </p:cNvPr>
          <p:cNvPicPr>
            <a:picLocks noChangeAspect="1"/>
          </p:cNvPicPr>
          <p:nvPr/>
        </p:nvPicPr>
        <p:blipFill>
          <a:blip r:embed="rId2"/>
          <a:stretch>
            <a:fillRect/>
          </a:stretch>
        </p:blipFill>
        <p:spPr>
          <a:xfrm>
            <a:off x="8633700" y="1161621"/>
            <a:ext cx="2591162" cy="438211"/>
          </a:xfrm>
          <a:prstGeom prst="rect">
            <a:avLst/>
          </a:prstGeom>
        </p:spPr>
      </p:pic>
      <p:pic>
        <p:nvPicPr>
          <p:cNvPr id="16" name="Immagine 15">
            <a:extLst>
              <a:ext uri="{FF2B5EF4-FFF2-40B4-BE49-F238E27FC236}">
                <a16:creationId xmlns:a16="http://schemas.microsoft.com/office/drawing/2014/main" id="{45AB7E43-7E12-4137-B864-B8BD6739A8AD}"/>
              </a:ext>
            </a:extLst>
          </p:cNvPr>
          <p:cNvPicPr>
            <a:picLocks noChangeAspect="1"/>
          </p:cNvPicPr>
          <p:nvPr/>
        </p:nvPicPr>
        <p:blipFill>
          <a:blip r:embed="rId3"/>
          <a:stretch>
            <a:fillRect/>
          </a:stretch>
        </p:blipFill>
        <p:spPr>
          <a:xfrm>
            <a:off x="1189989" y="847372"/>
            <a:ext cx="7443711" cy="1571692"/>
          </a:xfrm>
          <a:prstGeom prst="rect">
            <a:avLst/>
          </a:prstGeom>
          <a:ln w="38100">
            <a:solidFill>
              <a:srgbClr val="E15CBD"/>
            </a:solidFill>
          </a:ln>
        </p:spPr>
      </p:pic>
    </p:spTree>
    <p:extLst>
      <p:ext uri="{BB962C8B-B14F-4D97-AF65-F5344CB8AC3E}">
        <p14:creationId xmlns:p14="http://schemas.microsoft.com/office/powerpoint/2010/main" val="133385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414430" y="127970"/>
            <a:ext cx="11456272"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BAR-SITE</a:t>
            </a:r>
          </a:p>
        </p:txBody>
      </p:sp>
      <p:pic>
        <p:nvPicPr>
          <p:cNvPr id="4" name="Immagine 3">
            <a:extLst>
              <a:ext uri="{FF2B5EF4-FFF2-40B4-BE49-F238E27FC236}">
                <a16:creationId xmlns:a16="http://schemas.microsoft.com/office/drawing/2014/main" id="{B2142912-0AD4-4067-B7CE-A8AB1CFEFA1D}"/>
              </a:ext>
            </a:extLst>
          </p:cNvPr>
          <p:cNvPicPr>
            <a:picLocks noChangeAspect="1"/>
          </p:cNvPicPr>
          <p:nvPr/>
        </p:nvPicPr>
        <p:blipFill>
          <a:blip r:embed="rId2"/>
          <a:stretch>
            <a:fillRect/>
          </a:stretch>
        </p:blipFill>
        <p:spPr>
          <a:xfrm>
            <a:off x="8633700" y="1161621"/>
            <a:ext cx="2591162" cy="438211"/>
          </a:xfrm>
          <a:prstGeom prst="rect">
            <a:avLst/>
          </a:prstGeom>
        </p:spPr>
      </p:pic>
      <p:pic>
        <p:nvPicPr>
          <p:cNvPr id="16" name="Immagine 15">
            <a:extLst>
              <a:ext uri="{FF2B5EF4-FFF2-40B4-BE49-F238E27FC236}">
                <a16:creationId xmlns:a16="http://schemas.microsoft.com/office/drawing/2014/main" id="{45AB7E43-7E12-4137-B864-B8BD6739A8AD}"/>
              </a:ext>
            </a:extLst>
          </p:cNvPr>
          <p:cNvPicPr>
            <a:picLocks noChangeAspect="1"/>
          </p:cNvPicPr>
          <p:nvPr/>
        </p:nvPicPr>
        <p:blipFill>
          <a:blip r:embed="rId3"/>
          <a:stretch>
            <a:fillRect/>
          </a:stretch>
        </p:blipFill>
        <p:spPr>
          <a:xfrm>
            <a:off x="1189989" y="847372"/>
            <a:ext cx="7443711" cy="1571692"/>
          </a:xfrm>
          <a:prstGeom prst="rect">
            <a:avLst/>
          </a:prstGeom>
          <a:ln w="38100">
            <a:solidFill>
              <a:srgbClr val="E15CBD"/>
            </a:solidFill>
          </a:ln>
        </p:spPr>
      </p:pic>
      <p:pic>
        <p:nvPicPr>
          <p:cNvPr id="5" name="Immagine 4">
            <a:extLst>
              <a:ext uri="{FF2B5EF4-FFF2-40B4-BE49-F238E27FC236}">
                <a16:creationId xmlns:a16="http://schemas.microsoft.com/office/drawing/2014/main" id="{A9DEC18F-6D39-48C9-8D35-B15FB146CA46}"/>
              </a:ext>
            </a:extLst>
          </p:cNvPr>
          <p:cNvPicPr>
            <a:picLocks noChangeAspect="1"/>
          </p:cNvPicPr>
          <p:nvPr/>
        </p:nvPicPr>
        <p:blipFill>
          <a:blip r:embed="rId4"/>
          <a:stretch>
            <a:fillRect/>
          </a:stretch>
        </p:blipFill>
        <p:spPr>
          <a:xfrm>
            <a:off x="241573" y="2622356"/>
            <a:ext cx="5839104" cy="1571692"/>
          </a:xfrm>
          <a:prstGeom prst="rect">
            <a:avLst/>
          </a:prstGeom>
        </p:spPr>
      </p:pic>
      <p:pic>
        <p:nvPicPr>
          <p:cNvPr id="7" name="Immagine 6">
            <a:extLst>
              <a:ext uri="{FF2B5EF4-FFF2-40B4-BE49-F238E27FC236}">
                <a16:creationId xmlns:a16="http://schemas.microsoft.com/office/drawing/2014/main" id="{B5126211-B8B2-4A15-B488-1D0FD6D0B7EB}"/>
              </a:ext>
            </a:extLst>
          </p:cNvPr>
          <p:cNvPicPr>
            <a:picLocks noChangeAspect="1"/>
          </p:cNvPicPr>
          <p:nvPr/>
        </p:nvPicPr>
        <p:blipFill>
          <a:blip r:embed="rId5"/>
          <a:stretch>
            <a:fillRect/>
          </a:stretch>
        </p:blipFill>
        <p:spPr>
          <a:xfrm>
            <a:off x="6253534" y="2602930"/>
            <a:ext cx="5563037" cy="4095265"/>
          </a:xfrm>
          <a:prstGeom prst="rect">
            <a:avLst/>
          </a:prstGeom>
        </p:spPr>
      </p:pic>
      <p:sp>
        <p:nvSpPr>
          <p:cNvPr id="17" name="Cerchio vuoto 16">
            <a:extLst>
              <a:ext uri="{FF2B5EF4-FFF2-40B4-BE49-F238E27FC236}">
                <a16:creationId xmlns:a16="http://schemas.microsoft.com/office/drawing/2014/main" id="{B3D56616-15BB-4F0F-83CB-805A004675CF}"/>
              </a:ext>
            </a:extLst>
          </p:cNvPr>
          <p:cNvSpPr/>
          <p:nvPr/>
        </p:nvSpPr>
        <p:spPr>
          <a:xfrm>
            <a:off x="6024033" y="3935267"/>
            <a:ext cx="948265" cy="654298"/>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erchio vuoto 19">
            <a:extLst>
              <a:ext uri="{FF2B5EF4-FFF2-40B4-BE49-F238E27FC236}">
                <a16:creationId xmlns:a16="http://schemas.microsoft.com/office/drawing/2014/main" id="{F82BD7D8-4371-45F1-8E58-7840E92A9725}"/>
              </a:ext>
            </a:extLst>
          </p:cNvPr>
          <p:cNvSpPr/>
          <p:nvPr/>
        </p:nvSpPr>
        <p:spPr>
          <a:xfrm>
            <a:off x="6142566" y="5573136"/>
            <a:ext cx="711201" cy="317536"/>
          </a:xfrm>
          <a:prstGeom prst="donut">
            <a:avLst>
              <a:gd name="adj" fmla="val 10192"/>
            </a:avLst>
          </a:prstGeom>
          <a:solidFill>
            <a:srgbClr val="E15CBD"/>
          </a:solidFill>
          <a:ln>
            <a:solidFill>
              <a:srgbClr val="E15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4" name="Connettore diritto 23">
            <a:extLst>
              <a:ext uri="{FF2B5EF4-FFF2-40B4-BE49-F238E27FC236}">
                <a16:creationId xmlns:a16="http://schemas.microsoft.com/office/drawing/2014/main" id="{BA4AD2D9-A626-4189-8FB2-42B21911225B}"/>
              </a:ext>
            </a:extLst>
          </p:cNvPr>
          <p:cNvCxnSpPr/>
          <p:nvPr/>
        </p:nvCxnSpPr>
        <p:spPr>
          <a:xfrm>
            <a:off x="6265330" y="4301700"/>
            <a:ext cx="53255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Connettore diritto 24">
            <a:extLst>
              <a:ext uri="{FF2B5EF4-FFF2-40B4-BE49-F238E27FC236}">
                <a16:creationId xmlns:a16="http://schemas.microsoft.com/office/drawing/2014/main" id="{96938D8A-D62F-4EB9-B91A-D4386BA10819}"/>
              </a:ext>
            </a:extLst>
          </p:cNvPr>
          <p:cNvCxnSpPr/>
          <p:nvPr/>
        </p:nvCxnSpPr>
        <p:spPr>
          <a:xfrm>
            <a:off x="6265330" y="4570037"/>
            <a:ext cx="53255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Connettore diritto 25">
            <a:extLst>
              <a:ext uri="{FF2B5EF4-FFF2-40B4-BE49-F238E27FC236}">
                <a16:creationId xmlns:a16="http://schemas.microsoft.com/office/drawing/2014/main" id="{319EB6E3-ACA7-4288-B631-A298F49D98C8}"/>
              </a:ext>
            </a:extLst>
          </p:cNvPr>
          <p:cNvCxnSpPr/>
          <p:nvPr/>
        </p:nvCxnSpPr>
        <p:spPr>
          <a:xfrm>
            <a:off x="6239929" y="5907160"/>
            <a:ext cx="53255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92404DCD-C19E-48B1-87B3-2FB2A317FD35}"/>
              </a:ext>
            </a:extLst>
          </p:cNvPr>
          <p:cNvCxnSpPr/>
          <p:nvPr/>
        </p:nvCxnSpPr>
        <p:spPr>
          <a:xfrm>
            <a:off x="6265330" y="6155036"/>
            <a:ext cx="532553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F860DB05-683C-4F76-9D92-77CA343F05CC}"/>
              </a:ext>
            </a:extLst>
          </p:cNvPr>
          <p:cNvSpPr txBox="1"/>
          <p:nvPr/>
        </p:nvSpPr>
        <p:spPr>
          <a:xfrm>
            <a:off x="626537" y="4521197"/>
            <a:ext cx="4531785" cy="1477328"/>
          </a:xfrm>
          <a:prstGeom prst="rect">
            <a:avLst/>
          </a:prstGeom>
          <a:noFill/>
          <a:ln>
            <a:solidFill>
              <a:schemeClr val="accent1"/>
            </a:solidFill>
          </a:ln>
        </p:spPr>
        <p:txBody>
          <a:bodyPr wrap="square">
            <a:spAutoFit/>
          </a:bodyPr>
          <a:lstStyle/>
          <a:p>
            <a:pPr marL="285750" indent="-285750">
              <a:buFont typeface="Wingdings" panose="05000000000000000000" pitchFamily="2" charset="2"/>
              <a:buChar char="q"/>
            </a:pPr>
            <a:r>
              <a:rPr lang="it-IT" b="1" dirty="0">
                <a:solidFill>
                  <a:schemeClr val="accent1"/>
                </a:solidFill>
              </a:rPr>
              <a:t>56% dei pz dichiarava caduta di capelli</a:t>
            </a:r>
          </a:p>
          <a:p>
            <a:pPr marL="285750" indent="-285750">
              <a:buFont typeface="Wingdings" panose="05000000000000000000" pitchFamily="2" charset="2"/>
              <a:buChar char="q"/>
            </a:pPr>
            <a:endParaRPr lang="it-IT" b="1" dirty="0">
              <a:solidFill>
                <a:schemeClr val="accent1"/>
              </a:solidFill>
            </a:endParaRPr>
          </a:p>
          <a:p>
            <a:pPr marL="285750" indent="-285750">
              <a:buFont typeface="Arial" panose="020B0604020202020204" pitchFamily="34" charset="0"/>
              <a:buChar char="•"/>
            </a:pPr>
            <a:r>
              <a:rPr lang="it-IT" b="1" dirty="0">
                <a:solidFill>
                  <a:schemeClr val="accent1"/>
                </a:solidFill>
              </a:rPr>
              <a:t>Zn e Folato si riducevano post-intervento</a:t>
            </a:r>
          </a:p>
          <a:p>
            <a:pPr marL="285750" indent="-285750">
              <a:buFont typeface="Arial" panose="020B0604020202020204" pitchFamily="34" charset="0"/>
              <a:buChar char="•"/>
            </a:pPr>
            <a:r>
              <a:rPr lang="it-IT" b="1" dirty="0">
                <a:solidFill>
                  <a:schemeClr val="accent1"/>
                </a:solidFill>
              </a:rPr>
              <a:t>B12 bassi livelli </a:t>
            </a:r>
            <a:r>
              <a:rPr lang="it-IT" b="1" dirty="0" err="1">
                <a:solidFill>
                  <a:schemeClr val="accent1"/>
                </a:solidFill>
              </a:rPr>
              <a:t>pre</a:t>
            </a:r>
            <a:r>
              <a:rPr lang="it-IT" b="1" dirty="0">
                <a:solidFill>
                  <a:schemeClr val="accent1"/>
                </a:solidFill>
              </a:rPr>
              <a:t>-intervento</a:t>
            </a:r>
          </a:p>
          <a:p>
            <a:pPr marL="285750" indent="-285750">
              <a:buFont typeface="Wingdings" panose="05000000000000000000" pitchFamily="2" charset="2"/>
              <a:buChar char="q"/>
            </a:pPr>
            <a:endParaRPr lang="it-IT" b="1" dirty="0">
              <a:solidFill>
                <a:schemeClr val="accent1"/>
              </a:solidFill>
            </a:endParaRPr>
          </a:p>
        </p:txBody>
      </p:sp>
    </p:spTree>
    <p:extLst>
      <p:ext uri="{BB962C8B-B14F-4D97-AF65-F5344CB8AC3E}">
        <p14:creationId xmlns:p14="http://schemas.microsoft.com/office/powerpoint/2010/main" val="997571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78E5C52-CFA2-40C5-BA9C-A4D48AD9A13C}"/>
              </a:ext>
            </a:extLst>
          </p:cNvPr>
          <p:cNvSpPr txBox="1"/>
          <p:nvPr/>
        </p:nvSpPr>
        <p:spPr>
          <a:xfrm>
            <a:off x="414430" y="127970"/>
            <a:ext cx="11456272" cy="707886"/>
          </a:xfrm>
          <a:prstGeom prst="rect">
            <a:avLst/>
          </a:prstGeom>
          <a:noFill/>
        </p:spPr>
        <p:txBody>
          <a:bodyPr wrap="square">
            <a:spAutoFit/>
          </a:bodyPr>
          <a:lstStyle/>
          <a:p>
            <a:pPr algn="ctr"/>
            <a:r>
              <a:rPr kumimoji="0" lang="it-IT" sz="4000" b="1" i="0" u="none" strike="noStrike" kern="1200" cap="none" spc="-50" normalizeH="0" baseline="0" noProof="0" dirty="0">
                <a:ln>
                  <a:noFill/>
                </a:ln>
                <a:solidFill>
                  <a:srgbClr val="2D4F9B"/>
                </a:solidFill>
                <a:effectLst/>
                <a:uLnTx/>
                <a:uFillTx/>
                <a:latin typeface="Calibri" panose="020F0502020204030204"/>
                <a:ea typeface="+mj-ea"/>
                <a:cs typeface="+mj-cs"/>
              </a:rPr>
              <a:t>BAR-SITE</a:t>
            </a:r>
          </a:p>
        </p:txBody>
      </p:sp>
      <p:pic>
        <p:nvPicPr>
          <p:cNvPr id="5" name="Immagine 4">
            <a:extLst>
              <a:ext uri="{FF2B5EF4-FFF2-40B4-BE49-F238E27FC236}">
                <a16:creationId xmlns:a16="http://schemas.microsoft.com/office/drawing/2014/main" id="{F6366332-A23E-46C4-9409-0D953EB42C31}"/>
              </a:ext>
            </a:extLst>
          </p:cNvPr>
          <p:cNvPicPr>
            <a:picLocks noChangeAspect="1"/>
          </p:cNvPicPr>
          <p:nvPr/>
        </p:nvPicPr>
        <p:blipFill>
          <a:blip r:embed="rId2"/>
          <a:stretch>
            <a:fillRect/>
          </a:stretch>
        </p:blipFill>
        <p:spPr>
          <a:xfrm>
            <a:off x="1640540" y="835856"/>
            <a:ext cx="10090283" cy="5660622"/>
          </a:xfrm>
          <a:prstGeom prst="rect">
            <a:avLst/>
          </a:prstGeom>
        </p:spPr>
      </p:pic>
      <p:pic>
        <p:nvPicPr>
          <p:cNvPr id="7" name="Immagine 6">
            <a:extLst>
              <a:ext uri="{FF2B5EF4-FFF2-40B4-BE49-F238E27FC236}">
                <a16:creationId xmlns:a16="http://schemas.microsoft.com/office/drawing/2014/main" id="{CD1F5D89-9162-4D9A-9A61-0627A1841234}"/>
              </a:ext>
            </a:extLst>
          </p:cNvPr>
          <p:cNvPicPr>
            <a:picLocks noChangeAspect="1"/>
          </p:cNvPicPr>
          <p:nvPr/>
        </p:nvPicPr>
        <p:blipFill rotWithShape="1">
          <a:blip r:embed="rId3"/>
          <a:srcRect t="23628"/>
          <a:stretch/>
        </p:blipFill>
        <p:spPr>
          <a:xfrm>
            <a:off x="9861768" y="6496477"/>
            <a:ext cx="2145437" cy="295315"/>
          </a:xfrm>
          <a:prstGeom prst="rect">
            <a:avLst/>
          </a:prstGeom>
        </p:spPr>
      </p:pic>
      <p:sp>
        <p:nvSpPr>
          <p:cNvPr id="9" name="CasellaDiTesto 8">
            <a:extLst>
              <a:ext uri="{FF2B5EF4-FFF2-40B4-BE49-F238E27FC236}">
                <a16:creationId xmlns:a16="http://schemas.microsoft.com/office/drawing/2014/main" id="{6BBD6BEC-C539-4747-8F81-071F653805DE}"/>
              </a:ext>
            </a:extLst>
          </p:cNvPr>
          <p:cNvSpPr txBox="1"/>
          <p:nvPr/>
        </p:nvSpPr>
        <p:spPr>
          <a:xfrm>
            <a:off x="461176" y="1543743"/>
            <a:ext cx="3456399" cy="3693319"/>
          </a:xfrm>
          <a:prstGeom prst="rect">
            <a:avLst/>
          </a:prstGeom>
          <a:noFill/>
          <a:ln w="15875">
            <a:solidFill>
              <a:srgbClr val="E15CBD"/>
            </a:solidFill>
          </a:ln>
        </p:spPr>
        <p:txBody>
          <a:bodyPr wrap="square">
            <a:spAutoFit/>
          </a:bodyPr>
          <a:lstStyle/>
          <a:p>
            <a:r>
              <a:rPr lang="en-GB" b="1" i="1" dirty="0">
                <a:solidFill>
                  <a:schemeClr val="accent1"/>
                </a:solidFill>
                <a:effectLst/>
              </a:rPr>
              <a:t>CARATTERISTICHE</a:t>
            </a:r>
          </a:p>
          <a:p>
            <a:r>
              <a:rPr lang="en-GB" b="1" i="1" dirty="0">
                <a:solidFill>
                  <a:schemeClr val="accent1"/>
                </a:solidFill>
                <a:ea typeface="Calibri" panose="020F0502020204030204" pitchFamily="34" charset="0"/>
                <a:cs typeface="Calibri" panose="020F0502020204030204" pitchFamily="34" charset="0"/>
              </a:rPr>
              <a:t>↑</a:t>
            </a:r>
            <a:r>
              <a:rPr lang="en-GB" b="1" i="1" dirty="0">
                <a:solidFill>
                  <a:schemeClr val="accent1"/>
                </a:solidFill>
              </a:rPr>
              <a:t>hair-loss</a:t>
            </a:r>
          </a:p>
          <a:p>
            <a:endParaRPr lang="en-GB" b="1" i="1" dirty="0">
              <a:solidFill>
                <a:schemeClr val="accent1"/>
              </a:solidFill>
              <a:effectLst/>
            </a:endParaRPr>
          </a:p>
          <a:p>
            <a:r>
              <a:rPr lang="en-GB" b="1" i="1" dirty="0">
                <a:solidFill>
                  <a:schemeClr val="accent1"/>
                </a:solidFill>
                <a:effectLst/>
              </a:rPr>
              <a:t>Donne- Giovani</a:t>
            </a:r>
          </a:p>
          <a:p>
            <a:endParaRPr lang="en-GB" b="1" i="1" dirty="0">
              <a:solidFill>
                <a:schemeClr val="accent1"/>
              </a:solidFill>
              <a:effectLst/>
              <a:sym typeface="Wingdings" panose="05000000000000000000" pitchFamily="2" charset="2"/>
            </a:endParaRPr>
          </a:p>
          <a:p>
            <a:pPr marL="285750" indent="-285750">
              <a:buFont typeface="Arial" panose="020B0604020202020204" pitchFamily="34" charset="0"/>
              <a:buChar char="•"/>
            </a:pPr>
            <a:r>
              <a:rPr lang="en-GB" dirty="0" err="1">
                <a:solidFill>
                  <a:srgbClr val="3B3030"/>
                </a:solidFill>
              </a:rPr>
              <a:t>Maggior</a:t>
            </a:r>
            <a:r>
              <a:rPr lang="en-GB" dirty="0">
                <a:solidFill>
                  <a:srgbClr val="3B3030"/>
                </a:solidFill>
              </a:rPr>
              <a:t> calo </a:t>
            </a:r>
            <a:r>
              <a:rPr lang="en-GB" dirty="0" err="1">
                <a:solidFill>
                  <a:srgbClr val="3B3030"/>
                </a:solidFill>
              </a:rPr>
              <a:t>ponderale</a:t>
            </a:r>
            <a:r>
              <a:rPr lang="en-GB" dirty="0">
                <a:solidFill>
                  <a:srgbClr val="3B3030"/>
                </a:solidFill>
              </a:rPr>
              <a:t> </a:t>
            </a:r>
          </a:p>
          <a:p>
            <a:pPr marL="285750" indent="-285750">
              <a:buFont typeface="Arial" panose="020B0604020202020204" pitchFamily="34" charset="0"/>
              <a:buChar char="•"/>
            </a:pPr>
            <a:r>
              <a:rPr lang="en-GB" dirty="0">
                <a:solidFill>
                  <a:srgbClr val="3B3030"/>
                </a:solidFill>
              </a:rPr>
              <a:t>Minor </a:t>
            </a:r>
            <a:r>
              <a:rPr lang="en-GB" dirty="0" err="1">
                <a:solidFill>
                  <a:srgbClr val="3B3030"/>
                </a:solidFill>
              </a:rPr>
              <a:t>apporto</a:t>
            </a:r>
            <a:r>
              <a:rPr lang="en-GB" dirty="0">
                <a:solidFill>
                  <a:srgbClr val="3B3030"/>
                </a:solidFill>
              </a:rPr>
              <a:t> </a:t>
            </a:r>
            <a:r>
              <a:rPr lang="en-GB" dirty="0" err="1">
                <a:solidFill>
                  <a:srgbClr val="3B3030"/>
                </a:solidFill>
              </a:rPr>
              <a:t>calorico</a:t>
            </a:r>
            <a:r>
              <a:rPr lang="en-GB" dirty="0">
                <a:solidFill>
                  <a:srgbClr val="3B3030"/>
                </a:solidFill>
              </a:rPr>
              <a:t> e </a:t>
            </a:r>
            <a:r>
              <a:rPr lang="en-GB" dirty="0" err="1">
                <a:solidFill>
                  <a:srgbClr val="3B3030"/>
                </a:solidFill>
              </a:rPr>
              <a:t>proteico</a:t>
            </a:r>
            <a:r>
              <a:rPr lang="en-GB" dirty="0">
                <a:solidFill>
                  <a:srgbClr val="3B3030"/>
                </a:solidFill>
              </a:rPr>
              <a:t> (ST)</a:t>
            </a:r>
          </a:p>
          <a:p>
            <a:pPr marL="285750" indent="-285750">
              <a:buFont typeface="Arial" panose="020B0604020202020204" pitchFamily="34" charset="0"/>
              <a:buChar char="•"/>
            </a:pPr>
            <a:r>
              <a:rPr lang="en-GB" dirty="0">
                <a:solidFill>
                  <a:srgbClr val="3B3030"/>
                </a:solidFill>
              </a:rPr>
              <a:t>EE </a:t>
            </a:r>
            <a:r>
              <a:rPr lang="en-GB" dirty="0" err="1">
                <a:solidFill>
                  <a:srgbClr val="3B3030"/>
                </a:solidFill>
              </a:rPr>
              <a:t>sia</a:t>
            </a:r>
            <a:r>
              <a:rPr lang="en-GB" dirty="0">
                <a:solidFill>
                  <a:srgbClr val="3B3030"/>
                </a:solidFill>
              </a:rPr>
              <a:t> ST </a:t>
            </a:r>
            <a:r>
              <a:rPr lang="en-GB" dirty="0" err="1">
                <a:solidFill>
                  <a:srgbClr val="3B3030"/>
                </a:solidFill>
              </a:rPr>
              <a:t>che</a:t>
            </a:r>
            <a:r>
              <a:rPr lang="en-GB" dirty="0">
                <a:solidFill>
                  <a:srgbClr val="3B3030"/>
                </a:solidFill>
              </a:rPr>
              <a:t> LT: </a:t>
            </a:r>
          </a:p>
          <a:p>
            <a:r>
              <a:rPr lang="en-GB" dirty="0">
                <a:solidFill>
                  <a:srgbClr val="3B3030"/>
                </a:solidFill>
                <a:ea typeface="Calibri" panose="020F0502020204030204" pitchFamily="34" charset="0"/>
                <a:cs typeface="Calibri" panose="020F0502020204030204" pitchFamily="34" charset="0"/>
              </a:rPr>
              <a:t>↓</a:t>
            </a:r>
            <a:r>
              <a:rPr lang="en-GB" dirty="0">
                <a:solidFill>
                  <a:srgbClr val="3B3030"/>
                </a:solidFill>
              </a:rPr>
              <a:t> urea, </a:t>
            </a:r>
            <a:r>
              <a:rPr lang="en-GB" dirty="0" err="1">
                <a:solidFill>
                  <a:srgbClr val="3B3030"/>
                </a:solidFill>
              </a:rPr>
              <a:t>creatinina</a:t>
            </a:r>
            <a:r>
              <a:rPr lang="en-GB" dirty="0">
                <a:solidFill>
                  <a:srgbClr val="3B3030"/>
                </a:solidFill>
              </a:rPr>
              <a:t>, </a:t>
            </a:r>
            <a:r>
              <a:rPr lang="en-GB" dirty="0" err="1">
                <a:solidFill>
                  <a:srgbClr val="3B3030"/>
                </a:solidFill>
              </a:rPr>
              <a:t>acido</a:t>
            </a:r>
            <a:r>
              <a:rPr lang="en-GB" dirty="0">
                <a:solidFill>
                  <a:srgbClr val="3B3030"/>
                </a:solidFill>
              </a:rPr>
              <a:t> </a:t>
            </a:r>
            <a:r>
              <a:rPr lang="en-GB" dirty="0" err="1">
                <a:solidFill>
                  <a:srgbClr val="3B3030"/>
                </a:solidFill>
              </a:rPr>
              <a:t>urico</a:t>
            </a:r>
            <a:r>
              <a:rPr lang="en-GB" dirty="0">
                <a:solidFill>
                  <a:srgbClr val="3B3030"/>
                </a:solidFill>
              </a:rPr>
              <a:t>, </a:t>
            </a:r>
            <a:r>
              <a:rPr lang="en-GB" dirty="0" err="1">
                <a:solidFill>
                  <a:srgbClr val="3B3030"/>
                </a:solidFill>
              </a:rPr>
              <a:t>prealbumina</a:t>
            </a:r>
            <a:endParaRPr lang="en-GB" dirty="0">
              <a:solidFill>
                <a:srgbClr val="3B3030"/>
              </a:solidFill>
            </a:endParaRPr>
          </a:p>
          <a:p>
            <a:r>
              <a:rPr lang="en-GB" dirty="0">
                <a:solidFill>
                  <a:srgbClr val="3B3030"/>
                </a:solidFill>
                <a:ea typeface="Calibri" panose="020F0502020204030204" pitchFamily="34" charset="0"/>
                <a:cs typeface="Calibri" panose="020F0502020204030204" pitchFamily="34" charset="0"/>
              </a:rPr>
              <a:t>↓ </a:t>
            </a:r>
            <a:r>
              <a:rPr lang="en-GB" dirty="0" err="1">
                <a:solidFill>
                  <a:srgbClr val="3B3030"/>
                </a:solidFill>
                <a:ea typeface="Calibri" panose="020F0502020204030204" pitchFamily="34" charset="0"/>
                <a:cs typeface="Calibri" panose="020F0502020204030204" pitchFamily="34" charset="0"/>
              </a:rPr>
              <a:t>f</a:t>
            </a:r>
            <a:r>
              <a:rPr lang="en-GB" dirty="0" err="1">
                <a:solidFill>
                  <a:srgbClr val="3B3030"/>
                </a:solidFill>
              </a:rPr>
              <a:t>erritina</a:t>
            </a:r>
            <a:r>
              <a:rPr lang="en-GB" dirty="0">
                <a:solidFill>
                  <a:srgbClr val="3B3030"/>
                </a:solidFill>
              </a:rPr>
              <a:t>, </a:t>
            </a:r>
            <a:r>
              <a:rPr lang="en-GB" dirty="0" err="1">
                <a:solidFill>
                  <a:srgbClr val="3B3030"/>
                </a:solidFill>
              </a:rPr>
              <a:t>emoglobina</a:t>
            </a:r>
            <a:endParaRPr lang="en-GB" dirty="0">
              <a:solidFill>
                <a:srgbClr val="3B3030"/>
              </a:solidFill>
            </a:endParaRPr>
          </a:p>
          <a:p>
            <a:endParaRPr lang="en-GB" b="1" i="1" dirty="0">
              <a:solidFill>
                <a:schemeClr val="accent1"/>
              </a:solidFill>
              <a:effectLst/>
              <a:latin typeface="Fira Sans" panose="020B0604020202020204" pitchFamily="34" charset="0"/>
            </a:endParaRPr>
          </a:p>
        </p:txBody>
      </p:sp>
      <p:sp>
        <p:nvSpPr>
          <p:cNvPr id="11" name="CasellaDiTesto 10">
            <a:extLst>
              <a:ext uri="{FF2B5EF4-FFF2-40B4-BE49-F238E27FC236}">
                <a16:creationId xmlns:a16="http://schemas.microsoft.com/office/drawing/2014/main" id="{79C6DC4B-B06C-498A-9F23-FC18AD30B280}"/>
              </a:ext>
            </a:extLst>
          </p:cNvPr>
          <p:cNvSpPr txBox="1"/>
          <p:nvPr/>
        </p:nvSpPr>
        <p:spPr>
          <a:xfrm>
            <a:off x="461176" y="5369632"/>
            <a:ext cx="3456399" cy="1200329"/>
          </a:xfrm>
          <a:prstGeom prst="rect">
            <a:avLst/>
          </a:prstGeom>
          <a:noFill/>
          <a:ln>
            <a:solidFill>
              <a:srgbClr val="1E5082"/>
            </a:solidFill>
          </a:ln>
        </p:spPr>
        <p:txBody>
          <a:bodyPr wrap="square">
            <a:spAutoFit/>
          </a:bodyPr>
          <a:lstStyle/>
          <a:p>
            <a:r>
              <a:rPr lang="en-GB" b="1" dirty="0"/>
              <a:t>NO </a:t>
            </a:r>
            <a:r>
              <a:rPr lang="en-GB" b="1" dirty="0" err="1"/>
              <a:t>differenze</a:t>
            </a:r>
            <a:r>
              <a:rPr lang="en-GB" b="1" dirty="0"/>
              <a:t> </a:t>
            </a:r>
            <a:r>
              <a:rPr lang="en-GB" dirty="0"/>
              <a:t>: vit.B6 e alter </a:t>
            </a:r>
            <a:r>
              <a:rPr lang="en-GB" dirty="0" err="1"/>
              <a:t>vitamine</a:t>
            </a:r>
            <a:r>
              <a:rPr lang="en-GB" dirty="0"/>
              <a:t>, </a:t>
            </a:r>
            <a:r>
              <a:rPr lang="en-GB" dirty="0" err="1"/>
              <a:t>zinco</a:t>
            </a:r>
            <a:r>
              <a:rPr lang="en-GB" dirty="0"/>
              <a:t> e </a:t>
            </a:r>
            <a:r>
              <a:rPr lang="en-GB" dirty="0" err="1"/>
              <a:t>altri</a:t>
            </a:r>
            <a:r>
              <a:rPr lang="en-GB" dirty="0"/>
              <a:t> </a:t>
            </a:r>
            <a:r>
              <a:rPr lang="en-GB" dirty="0" err="1"/>
              <a:t>minerali</a:t>
            </a:r>
            <a:r>
              <a:rPr lang="en-GB" dirty="0"/>
              <a:t> (</a:t>
            </a:r>
            <a:r>
              <a:rPr lang="en-GB" dirty="0" err="1"/>
              <a:t>inclusi</a:t>
            </a:r>
            <a:r>
              <a:rPr lang="en-GB" dirty="0"/>
              <a:t> </a:t>
            </a:r>
            <a:r>
              <a:rPr lang="en-GB" dirty="0" err="1"/>
              <a:t>selenio</a:t>
            </a:r>
            <a:r>
              <a:rPr lang="en-GB" dirty="0"/>
              <a:t>, calcio, </a:t>
            </a:r>
            <a:r>
              <a:rPr lang="en-GB" dirty="0" err="1"/>
              <a:t>fosfato</a:t>
            </a:r>
            <a:r>
              <a:rPr lang="en-GB" dirty="0"/>
              <a:t>, </a:t>
            </a:r>
            <a:r>
              <a:rPr lang="en-GB" dirty="0" err="1"/>
              <a:t>magnesio</a:t>
            </a:r>
            <a:r>
              <a:rPr lang="en-GB" dirty="0"/>
              <a:t>)</a:t>
            </a:r>
          </a:p>
        </p:txBody>
      </p:sp>
    </p:spTree>
    <p:extLst>
      <p:ext uri="{BB962C8B-B14F-4D97-AF65-F5344CB8AC3E}">
        <p14:creationId xmlns:p14="http://schemas.microsoft.com/office/powerpoint/2010/main" val="3860444164"/>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269</TotalTime>
  <Words>690</Words>
  <Application>Microsoft Office PowerPoint</Application>
  <PresentationFormat>Widescreen</PresentationFormat>
  <Paragraphs>151</Paragraphs>
  <Slides>15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Arial</vt:lpstr>
      <vt:lpstr>Calibri</vt:lpstr>
      <vt:lpstr>Fira Sans</vt:lpstr>
      <vt:lpstr>Source Sans Pro Web</vt:lpstr>
      <vt:lpstr>Wingdings</vt:lpstr>
      <vt:lpstr>RetrospectVTI</vt:lpstr>
      <vt:lpstr>IO SENZA CAPELLI  Alopecia/Telogen Effluvium   INQUADRAMENTO E DIAGNOSI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WJD 2017</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Edda Cava</cp:lastModifiedBy>
  <cp:revision>33</cp:revision>
  <dcterms:created xsi:type="dcterms:W3CDTF">2022-02-27T17:36:31Z</dcterms:created>
  <dcterms:modified xsi:type="dcterms:W3CDTF">2024-10-23T11:21:15Z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